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70" r:id="rId3"/>
    <p:sldId id="310" r:id="rId4"/>
    <p:sldId id="260" r:id="rId5"/>
    <p:sldId id="295" r:id="rId6"/>
    <p:sldId id="320" r:id="rId7"/>
    <p:sldId id="319" r:id="rId8"/>
    <p:sldId id="317" r:id="rId9"/>
    <p:sldId id="313" r:id="rId10"/>
    <p:sldId id="318" r:id="rId11"/>
    <p:sldId id="321" r:id="rId12"/>
    <p:sldId id="272" r:id="rId13"/>
    <p:sldId id="273" r:id="rId14"/>
    <p:sldId id="301" r:id="rId15"/>
    <p:sldId id="307" r:id="rId16"/>
    <p:sldId id="308" r:id="rId17"/>
    <p:sldId id="309" r:id="rId18"/>
    <p:sldId id="286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FAA87"/>
    <a:srgbClr val="137F34"/>
    <a:srgbClr val="216123"/>
    <a:srgbClr val="57780C"/>
    <a:srgbClr val="3C4743"/>
    <a:srgbClr val="3E43FC"/>
    <a:srgbClr val="FFFFFF"/>
    <a:srgbClr val="002F8E"/>
    <a:srgbClr val="1BA808"/>
    <a:srgbClr val="3C4B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7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8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</a:t>
            </a:r>
            <a:r>
              <a:rPr lang="pt-BR" noProof="0" dirty="0"/>
              <a:t>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754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6440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2941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54133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245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010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128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41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3029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1474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613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</a:t>
            </a:r>
          </a:p>
          <a:p>
            <a:pPr lvl="6"/>
            <a:r>
              <a:rPr lang="pt-BR" dirty="0"/>
              <a:t>sétimo</a:t>
            </a:r>
          </a:p>
          <a:p>
            <a:pPr lvl="7"/>
            <a:r>
              <a:rPr lang="pt-BR" dirty="0"/>
              <a:t>oitavo</a:t>
            </a:r>
          </a:p>
          <a:p>
            <a:pPr lvl="8"/>
            <a:r>
              <a:rPr lang="pt-BR" dirty="0"/>
              <a:t>nono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pt-BR" smtClean="0"/>
              <a:pPr/>
              <a:t>13/11/2022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06437" y="466343"/>
            <a:ext cx="10402355" cy="1362113"/>
          </a:xfrm>
        </p:spPr>
        <p:txBody>
          <a:bodyPr>
            <a:normAutofit/>
          </a:bodyPr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1920121"/>
            <a:ext cx="9628632" cy="32570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endParaRPr lang="pt-BR" dirty="0">
              <a:solidFill>
                <a:srgbClr val="3C4743"/>
              </a:solidFill>
            </a:endParaRPr>
          </a:p>
        </p:txBody>
      </p:sp>
      <p:sp>
        <p:nvSpPr>
          <p:cNvPr id="4" name="Espaço Reservado para Conteúdo 13"/>
          <p:cNvSpPr txBox="1">
            <a:spLocks/>
          </p:cNvSpPr>
          <p:nvPr/>
        </p:nvSpPr>
        <p:spPr>
          <a:xfrm>
            <a:off x="1292352" y="5177135"/>
            <a:ext cx="9461506" cy="127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3C4743"/>
              </a:buClr>
              <a:buNone/>
            </a:pPr>
            <a:endParaRPr lang="pt-BR" dirty="0">
              <a:solidFill>
                <a:srgbClr val="3C4743"/>
              </a:solidFill>
            </a:endParaRPr>
          </a:p>
        </p:txBody>
      </p:sp>
      <p:pic>
        <p:nvPicPr>
          <p:cNvPr id="5" name="Imagem 4" descr="Na luta pelo controle do dinheiro no futebol, Uefa convoca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5258" y="0"/>
            <a:ext cx="17068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accent1">
                <a:alpha val="59000"/>
              </a:schemeClr>
            </a:glow>
            <a:outerShdw dist="342900" dir="3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5026" y="5360390"/>
            <a:ext cx="10560007" cy="1323439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7FAA87">
                <a:alpha val="98000"/>
              </a:srgb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CAPTAÇÃO FINANCEIRA PARA O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CAMPEONATO BRASILEIRO DE FUTEBOL</a:t>
            </a:r>
            <a:endParaRPr kumimoji="0" lang="pt-BR" sz="4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7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568" y="453091"/>
            <a:ext cx="9628632" cy="1362113"/>
          </a:xfrm>
        </p:spPr>
        <p:txBody>
          <a:bodyPr>
            <a:normAutofit/>
          </a:bodyPr>
          <a:lstStyle/>
          <a:p>
            <a:r>
              <a:rPr lang="pt-BR" sz="3600" b="1" dirty="0"/>
              <a:t>INTRODUÇÃO | UNIVERSO DA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pt-BR" sz="2800" b="1" dirty="0">
                <a:solidFill>
                  <a:srgbClr val="002060"/>
                </a:solidFill>
              </a:rPr>
              <a:t>Este presente trabalho tem o intuito de conservar e estimular o patrocínio no esporte na modalidade futebol. O mesmo foi realizado por todos integrantes do grupo, cujo estudos se iniciaram por meio de documentos digitais, a localização para desenvolver essa pesquisa, foi a cidade de Guarulhos.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48640" y="466343"/>
            <a:ext cx="10360152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/>
              <a:t>CAPÍTULO </a:t>
            </a:r>
            <a:r>
              <a:rPr lang="pt-BR" sz="3600" b="1" dirty="0" smtClean="0"/>
              <a:t>I -</a:t>
            </a:r>
            <a:r>
              <a:rPr lang="pt-PT" sz="3600" b="1" dirty="0" smtClean="0"/>
              <a:t> </a:t>
            </a:r>
            <a:r>
              <a:rPr lang="pt-PT" sz="3600" b="1" dirty="0"/>
              <a:t>MARKETING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14400" y="2608317"/>
            <a:ext cx="9628632" cy="2421228"/>
          </a:xfrm>
        </p:spPr>
        <p:txBody>
          <a:bodyPr anchor="ctr">
            <a:noAutofit/>
          </a:bodyPr>
          <a:lstStyle/>
          <a:p>
            <a:pPr algn="just"/>
            <a:endParaRPr lang="pt-BR" sz="3200" b="1" dirty="0" smtClean="0">
              <a:solidFill>
                <a:srgbClr val="002060"/>
              </a:solidFill>
              <a:latin typeface="Calibri"/>
            </a:endParaRPr>
          </a:p>
          <a:p>
            <a:pPr algn="just"/>
            <a:r>
              <a:rPr lang="pt-BR" sz="3200" b="1" dirty="0" smtClean="0">
                <a:solidFill>
                  <a:srgbClr val="002060"/>
                </a:solidFill>
                <a:latin typeface="Calibri"/>
              </a:rPr>
              <a:t>Marketing;</a:t>
            </a:r>
          </a:p>
          <a:p>
            <a:pPr algn="just"/>
            <a:r>
              <a:rPr lang="pt-BR" sz="3200" b="1" dirty="0" smtClean="0">
                <a:solidFill>
                  <a:srgbClr val="002060"/>
                </a:solidFill>
              </a:rPr>
              <a:t>Composto de Marketing Esportivo;</a:t>
            </a:r>
            <a:endParaRPr lang="pt-BR" sz="3200" b="1" dirty="0">
              <a:solidFill>
                <a:srgbClr val="002060"/>
              </a:solidFill>
              <a:latin typeface="Calibri"/>
            </a:endParaRPr>
          </a:p>
          <a:p>
            <a:pPr algn="just"/>
            <a:r>
              <a:rPr lang="pt-BR" sz="3200" b="1" dirty="0">
                <a:solidFill>
                  <a:srgbClr val="002060"/>
                </a:solidFill>
                <a:latin typeface="Calibri"/>
              </a:rPr>
              <a:t>Patrocínio no Esporte;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3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3046" y="466343"/>
            <a:ext cx="10275746" cy="1362113"/>
          </a:xfrm>
        </p:spPr>
        <p:txBody>
          <a:bodyPr>
            <a:normAutofit/>
          </a:bodyPr>
          <a:lstStyle/>
          <a:p>
            <a:r>
              <a:rPr lang="pt-PT" sz="3600" b="1" dirty="0"/>
              <a:t>CAPÍTULO </a:t>
            </a:r>
            <a:r>
              <a:rPr lang="pt-PT" sz="3600" b="1" dirty="0" smtClean="0"/>
              <a:t>II - </a:t>
            </a:r>
            <a:r>
              <a:rPr lang="pt-PT" sz="3600" b="1" dirty="0"/>
              <a:t>GESTÃO FINANCEIRA NO FUTEBOL</a:t>
            </a:r>
            <a:endParaRPr lang="pt-BR" sz="3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67968" y="2019407"/>
            <a:ext cx="9628632" cy="4094522"/>
          </a:xfrm>
        </p:spPr>
        <p:txBody>
          <a:bodyPr anchor="ctr">
            <a:normAutofit/>
          </a:bodyPr>
          <a:lstStyle/>
          <a:p>
            <a:pPr algn="just"/>
            <a:r>
              <a:rPr lang="pt-PT" sz="3200" b="1" dirty="0">
                <a:solidFill>
                  <a:srgbClr val="002060"/>
                </a:solidFill>
              </a:rPr>
              <a:t>Gestão Financeira no Futebol brasileiro;</a:t>
            </a:r>
          </a:p>
          <a:p>
            <a:pPr algn="just"/>
            <a:r>
              <a:rPr lang="pt-PT" sz="3200" b="1" dirty="0">
                <a:solidFill>
                  <a:srgbClr val="002060"/>
                </a:solidFill>
              </a:rPr>
              <a:t>Lei Zico e Lei Pelé</a:t>
            </a:r>
            <a:endParaRPr lang="pt-BR" sz="3200" dirty="0">
              <a:solidFill>
                <a:schemeClr val="bg2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33046" y="466343"/>
            <a:ext cx="10275746" cy="1362113"/>
          </a:xfrm>
        </p:spPr>
        <p:txBody>
          <a:bodyPr>
            <a:normAutofit/>
          </a:bodyPr>
          <a:lstStyle/>
          <a:p>
            <a:r>
              <a:rPr lang="pt-BR" sz="3600" b="1" cap="all" dirty="0"/>
              <a:t>CAPÍTULO III</a:t>
            </a:r>
            <a:r>
              <a:rPr lang="pt-BR" sz="3600" dirty="0"/>
              <a:t> </a:t>
            </a:r>
            <a:r>
              <a:rPr lang="pt-PT" sz="3600" b="1" cap="all" dirty="0" smtClean="0"/>
              <a:t>– INVESTIMENTOS e </a:t>
            </a:r>
            <a:r>
              <a:rPr lang="pt-PT" sz="3600" b="1" cap="all" dirty="0"/>
              <a:t>PATROCÍNIOS</a:t>
            </a:r>
            <a:endParaRPr lang="pt-BR" sz="3600" dirty="0"/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67968" y="2019407"/>
            <a:ext cx="9628632" cy="4022805"/>
          </a:xfrm>
        </p:spPr>
        <p:txBody>
          <a:bodyPr anchor="ctr">
            <a:normAutofit/>
          </a:bodyPr>
          <a:lstStyle/>
          <a:p>
            <a:pPr algn="just" fontAlgn="base"/>
            <a:r>
              <a:rPr lang="pt-BR" sz="3200" b="1" dirty="0">
                <a:solidFill>
                  <a:srgbClr val="002060"/>
                </a:solidFill>
              </a:rPr>
              <a:t>Investimentos e </a:t>
            </a:r>
            <a:r>
              <a:rPr lang="pt-BR" sz="3200" b="1" dirty="0" smtClean="0">
                <a:solidFill>
                  <a:srgbClr val="002060"/>
                </a:solidFill>
              </a:rPr>
              <a:t>Patrocínios brasileiros;</a:t>
            </a:r>
            <a:endParaRPr lang="pt-BR" sz="3200" b="1" dirty="0">
              <a:solidFill>
                <a:srgbClr val="002060"/>
              </a:solidFill>
            </a:endParaRPr>
          </a:p>
          <a:p>
            <a:pPr algn="just" fontAlgn="base"/>
            <a:r>
              <a:rPr lang="pt-BR" sz="3200" b="1" dirty="0">
                <a:solidFill>
                  <a:srgbClr val="002060"/>
                </a:solidFill>
              </a:rPr>
              <a:t>Capital Aberto e Ações;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26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5249" y="466343"/>
            <a:ext cx="10233543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cap="all" dirty="0"/>
              <a:t>CONCLUSÃO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08535" y="2344058"/>
            <a:ext cx="11016342" cy="4513942"/>
          </a:xfrm>
        </p:spPr>
        <p:txBody>
          <a:bodyPr>
            <a:normAutofit/>
          </a:bodyPr>
          <a:lstStyle/>
          <a:p>
            <a:pPr algn="just"/>
            <a:r>
              <a:rPr lang="pt-PT" sz="2800" b="1" dirty="0">
                <a:solidFill>
                  <a:srgbClr val="002060"/>
                </a:solidFill>
              </a:rPr>
              <a:t>Respondendo aos problemas conclui-se que o marketing esportivo tem grande participação no atingimento dos objetivos de uma empresa como:</a:t>
            </a:r>
          </a:p>
          <a:p>
            <a:pPr algn="just">
              <a:buFontTx/>
              <a:buChar char="-"/>
            </a:pPr>
            <a:r>
              <a:rPr lang="pt-PT" sz="2800" b="1" dirty="0">
                <a:solidFill>
                  <a:srgbClr val="002060"/>
                </a:solidFill>
              </a:rPr>
              <a:t>Reforço de sua imagem corporativa;</a:t>
            </a:r>
          </a:p>
          <a:p>
            <a:pPr algn="just">
              <a:buFontTx/>
              <a:buChar char="-"/>
            </a:pPr>
            <a:r>
              <a:rPr lang="pt-PT" sz="2800" b="1" dirty="0">
                <a:solidFill>
                  <a:srgbClr val="002060"/>
                </a:solidFill>
              </a:rPr>
              <a:t>O posicionamento de marca no mercado;</a:t>
            </a:r>
          </a:p>
          <a:p>
            <a:pPr algn="just">
              <a:buFontTx/>
              <a:buChar char="-"/>
            </a:pPr>
            <a:r>
              <a:rPr lang="pt-PT" sz="2800" b="1" dirty="0">
                <a:solidFill>
                  <a:srgbClr val="002060"/>
                </a:solidFill>
              </a:rPr>
              <a:t>O relacionamento com o público-alvo;</a:t>
            </a:r>
          </a:p>
          <a:p>
            <a:pPr algn="just">
              <a:buFontTx/>
              <a:buChar char="-"/>
            </a:pPr>
            <a:r>
              <a:rPr lang="pt-PT" sz="2800" b="1" dirty="0">
                <a:solidFill>
                  <a:srgbClr val="002060"/>
                </a:solidFill>
              </a:rPr>
              <a:t>O aumento da rentabilidade dos produtos;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9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5249" y="466343"/>
            <a:ext cx="10233543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cap="all" dirty="0"/>
              <a:t>CONCLUSÃO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21982" y="1981200"/>
            <a:ext cx="11016342" cy="4733365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800" b="1" dirty="0">
                <a:solidFill>
                  <a:srgbClr val="002060"/>
                </a:solidFill>
              </a:rPr>
              <a:t>Um bom planejamento estuda e antecipa as ações das concorrentes, conquistando a credibilidade plantada nos eventos e levando encantamento nas aquisições.</a:t>
            </a:r>
          </a:p>
          <a:p>
            <a:pPr algn="just"/>
            <a:r>
              <a:rPr lang="pt-PT" sz="2800" b="1" dirty="0">
                <a:solidFill>
                  <a:srgbClr val="002060"/>
                </a:solidFill>
              </a:rPr>
              <a:t>Satisfazendo a hipótese essa pesquisa gerou a conscientização de que o futebol não se restringe a um hobby e lazer, mas tambem se define por ser uma oportunidade de negócio, com investimentos que trazem receita a curto, médio e longo prazo.</a:t>
            </a:r>
          </a:p>
          <a:p>
            <a:pPr algn="just"/>
            <a:r>
              <a:rPr lang="pt-PT" sz="2800" b="1" dirty="0">
                <a:solidFill>
                  <a:srgbClr val="002060"/>
                </a:solidFill>
              </a:rPr>
              <a:t>O marketing esportivo quando utilizado de forma correta, promove o desenvolvimento cultural, gerando ações motivadoras nas regiões onde foi realizado.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9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75249" y="466343"/>
            <a:ext cx="10233543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cap="all" dirty="0"/>
              <a:t>CONCLUSÃO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421982" y="2043953"/>
            <a:ext cx="11016342" cy="4455459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Notamos o quão bem-sucedido os recursos financeiros no setor futebolístico são, não é à toa que atualmente existem muitas instituições financeiras que planejam propostas visando firmar parceria no mundo esportivo, e também abrir oportunidades para os torcedores investirem na bolsa de valores.</a:t>
            </a:r>
          </a:p>
          <a:p>
            <a:pPr algn="just"/>
            <a:r>
              <a:rPr lang="pt-BR" sz="2800" b="1" dirty="0">
                <a:solidFill>
                  <a:srgbClr val="002060"/>
                </a:solidFill>
              </a:rPr>
              <a:t>A oportunidade de realizar este estudo, nos trouxe clareza no âmbito dos negócios, reforçando a ideia de que o futebol não está apenas na diversão, mas é também uma oportunidade de negócio que traz receita significativa. </a:t>
            </a:r>
          </a:p>
          <a:p>
            <a:pPr algn="just"/>
            <a:endParaRPr lang="pt-BR" sz="2800" b="1" dirty="0">
              <a:solidFill>
                <a:srgbClr val="002060"/>
              </a:solidFill>
            </a:endParaRPr>
          </a:p>
          <a:p>
            <a:pPr algn="just"/>
            <a:endParaRPr lang="pt-BR" sz="2800" b="1" dirty="0">
              <a:solidFill>
                <a:srgbClr val="002060"/>
              </a:solidFill>
            </a:endParaRPr>
          </a:p>
          <a:p>
            <a:pPr algn="just"/>
            <a:endParaRPr lang="pt-BR" sz="2800" b="1" dirty="0">
              <a:solidFill>
                <a:srgbClr val="002060"/>
              </a:solidFill>
            </a:endParaRPr>
          </a:p>
          <a:p>
            <a:pPr algn="just"/>
            <a:endParaRPr lang="pt-BR" sz="2800" b="1" dirty="0">
              <a:solidFill>
                <a:srgbClr val="002060"/>
              </a:solidFill>
            </a:endParaRPr>
          </a:p>
          <a:p>
            <a:pPr algn="just"/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9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9317" y="466343"/>
            <a:ext cx="10219475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E5E6DA"/>
                </a:solidFill>
              </a:rPr>
              <a:t>BIBLIOGRAFIA</a:t>
            </a:r>
            <a:endParaRPr lang="pt-BR" sz="3600" b="0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3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2131882"/>
            <a:ext cx="9493169" cy="44779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b="1" dirty="0">
                <a:solidFill>
                  <a:srgbClr val="002060"/>
                </a:solidFill>
              </a:rPr>
              <a:t>PANITZ, Mauri Adriano. Dicionário técnico: português-inglês. Porto Alegre: EDIPUCRS, 2003. 420 p.</a:t>
            </a:r>
          </a:p>
          <a:p>
            <a:pPr>
              <a:buNone/>
            </a:pPr>
            <a:r>
              <a:rPr lang="pt-BR" sz="2000" b="1" dirty="0">
                <a:solidFill>
                  <a:srgbClr val="002060"/>
                </a:solidFill>
              </a:rPr>
              <a:t>PEREIRA, Jair. Futebol, de esporte amador a negócio de entretenimento e lazer em uma sociedade midiatizada. 2003. 178f. Dissertação (Mestrado em Administração) Universidade Federal da Bahia. Escola de Administração </a:t>
            </a:r>
            <a:r>
              <a:rPr lang="pt-BR" sz="2000" b="1" dirty="0" err="1">
                <a:solidFill>
                  <a:srgbClr val="002060"/>
                </a:solidFill>
              </a:rPr>
              <a:t>Npga</a:t>
            </a:r>
            <a:r>
              <a:rPr lang="pt-BR" sz="2000" b="1" dirty="0">
                <a:solidFill>
                  <a:srgbClr val="002060"/>
                </a:solidFill>
              </a:rPr>
              <a:t> – Núcleo de Pós-Graduação em Administração. Salvador. 2003.</a:t>
            </a:r>
          </a:p>
          <a:p>
            <a:pPr>
              <a:buNone/>
            </a:pPr>
            <a:r>
              <a:rPr lang="pt-BR" sz="2000" b="1" dirty="0">
                <a:solidFill>
                  <a:srgbClr val="002060"/>
                </a:solidFill>
              </a:rPr>
              <a:t>POZZI, Luís Fernando. A Grande Jogada: teoria e prática do marketing esportivo. São Paulo: Editora Globo, 1998.</a:t>
            </a:r>
          </a:p>
          <a:p>
            <a:pPr>
              <a:buNone/>
            </a:pPr>
            <a:r>
              <a:rPr lang="pt-BR" sz="2000" b="1" dirty="0">
                <a:solidFill>
                  <a:srgbClr val="002060"/>
                </a:solidFill>
              </a:rPr>
              <a:t>PRONI, </a:t>
            </a:r>
            <a:r>
              <a:rPr lang="pt-BR" sz="2000" b="1" dirty="0">
                <a:solidFill>
                  <a:srgbClr val="002060"/>
                </a:solidFill>
                <a:cs typeface="Arial" panose="020B0604020202020204" pitchFamily="34" charset="0"/>
              </a:rPr>
              <a:t>Marcelo</a:t>
            </a:r>
            <a:r>
              <a:rPr lang="pt-BR" sz="2000" b="1" dirty="0">
                <a:solidFill>
                  <a:srgbClr val="002060"/>
                </a:solidFill>
              </a:rPr>
              <a:t>. Marketing e organização esportiva: elementos para uma história recente do esporte-espetáculo. São Paulo: UNICAMP. 1998. Tese (Graduação) – Faculdade de Educação Física da Unicamp, São Paulo, 1998.</a:t>
            </a:r>
          </a:p>
          <a:p>
            <a:pPr>
              <a:buNone/>
            </a:pPr>
            <a:r>
              <a:rPr lang="pt-PT" sz="2000" b="1" dirty="0">
                <a:solidFill>
                  <a:srgbClr val="002060"/>
                </a:solidFill>
              </a:rPr>
              <a:t>SUTTON, William A. Marketing esportivo. </a:t>
            </a:r>
            <a:r>
              <a:rPr lang="pt-BR" sz="2000" b="1" dirty="0">
                <a:solidFill>
                  <a:srgbClr val="002060"/>
                </a:solidFill>
              </a:rPr>
              <a:t>Porto Alegre. </a:t>
            </a:r>
            <a:r>
              <a:rPr lang="pt-BR" sz="2000" b="1" dirty="0" err="1">
                <a:solidFill>
                  <a:srgbClr val="002060"/>
                </a:solidFill>
              </a:rPr>
              <a:t>Artmed</a:t>
            </a:r>
            <a:r>
              <a:rPr lang="pt-BR" sz="2000" b="1" dirty="0">
                <a:solidFill>
                  <a:srgbClr val="002060"/>
                </a:solidFill>
              </a:rPr>
              <a:t>. 2004.</a:t>
            </a:r>
          </a:p>
          <a:p>
            <a:pPr>
              <a:buNone/>
            </a:pPr>
            <a:endParaRPr lang="pt-BR" sz="2000" b="1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None/>
            </a:pPr>
            <a:endParaRPr lang="pt-BR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404040"/>
              </a:buClr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defTabSz="914400">
              <a:lnSpc>
                <a:spcPct val="150000"/>
              </a:lnSpc>
              <a:spcBef>
                <a:spcPts val="0"/>
              </a:spcBef>
              <a:buClr>
                <a:srgbClr val="404040"/>
              </a:buClr>
              <a:buSzPct val="80000"/>
              <a:buNone/>
            </a:pPr>
            <a:endParaRPr lang="pt-BR" b="0" i="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67054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920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114" y="466343"/>
            <a:ext cx="10261678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E5E6DA"/>
                </a:solidFill>
              </a:rPr>
              <a:t>AGRADECIMENTO FINAL</a:t>
            </a:r>
            <a:endParaRPr lang="pt-BR" sz="3600" b="0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056582" y="5717310"/>
            <a:ext cx="438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cript MT Bold" pitchFamily="66" charset="0"/>
                <a:ea typeface="Times New Roman" pitchFamily="18" charset="0"/>
                <a:cs typeface="Arial" pitchFamily="34" charset="0"/>
              </a:rPr>
              <a:t>Muito obrigada!!!</a:t>
            </a:r>
            <a:endParaRPr kumimoji="0" lang="pt-BR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23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06437" y="466343"/>
            <a:ext cx="10402355" cy="1362113"/>
          </a:xfrm>
        </p:spPr>
        <p:txBody>
          <a:bodyPr>
            <a:normAutofit/>
          </a:bodyPr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E5E6DA"/>
                </a:solidFill>
                <a:latin typeface="Calibri"/>
              </a:rPr>
              <a:t>INTEGRANTES DO GRUPO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1968665"/>
            <a:ext cx="9628632" cy="452178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r>
              <a:rPr lang="pt-BR" sz="2400" b="1" dirty="0">
                <a:solidFill>
                  <a:srgbClr val="002060"/>
                </a:solidFill>
              </a:rPr>
              <a:t>ADRIELI SANTOS DE SOUZA................................................Ra: 12190014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r>
              <a:rPr lang="pt-BR" sz="2400" b="1" dirty="0">
                <a:solidFill>
                  <a:srgbClr val="002060"/>
                </a:solidFill>
              </a:rPr>
              <a:t>BRUNA VIEIRA DE LIMA.....................................................Ra: 12190004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r>
              <a:rPr lang="pt-BR" sz="2400" b="1" dirty="0">
                <a:solidFill>
                  <a:srgbClr val="002060"/>
                </a:solidFill>
              </a:rPr>
              <a:t>JOÃO VÍCTOR ARAÚJO MASÇON........................................Ra: 12190027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r>
              <a:rPr lang="pt-BR" sz="2400" b="1" dirty="0">
                <a:solidFill>
                  <a:srgbClr val="002060"/>
                </a:solidFill>
              </a:rPr>
              <a:t>ROBERTO RIVELINO BUENO DE PAIVA GARCIA..................Ra: 12190017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endParaRPr lang="pt-BR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endParaRPr lang="pt-BR" dirty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endParaRPr lang="pt-BR" dirty="0">
              <a:solidFill>
                <a:srgbClr val="3C4743"/>
              </a:solidFill>
            </a:endParaRPr>
          </a:p>
        </p:txBody>
      </p:sp>
      <p:sp>
        <p:nvSpPr>
          <p:cNvPr id="4" name="Espaço Reservado para Conteúdo 13"/>
          <p:cNvSpPr txBox="1">
            <a:spLocks/>
          </p:cNvSpPr>
          <p:nvPr/>
        </p:nvSpPr>
        <p:spPr>
          <a:xfrm>
            <a:off x="1280160" y="5225679"/>
            <a:ext cx="9461506" cy="127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3C4743"/>
              </a:buClr>
              <a:buNone/>
            </a:pPr>
            <a:r>
              <a:rPr lang="pt-BR" sz="2400" b="1" dirty="0">
                <a:solidFill>
                  <a:srgbClr val="002060"/>
                </a:solidFill>
              </a:rPr>
              <a:t>Turma: 8º Semestre B</a:t>
            </a:r>
          </a:p>
          <a:p>
            <a:pPr marL="0" indent="0" algn="r">
              <a:spcBef>
                <a:spcPts val="0"/>
              </a:spcBef>
              <a:buClr>
                <a:srgbClr val="3C4743"/>
              </a:buClr>
              <a:buNone/>
            </a:pPr>
            <a:r>
              <a:rPr lang="pt-BR" sz="2400" b="1" dirty="0">
                <a:solidFill>
                  <a:srgbClr val="002060"/>
                </a:solidFill>
              </a:rPr>
              <a:t>Professor</a:t>
            </a:r>
            <a:r>
              <a:rPr lang="pt-BR" b="1" dirty="0">
                <a:solidFill>
                  <a:srgbClr val="002060"/>
                </a:solidFill>
              </a:rPr>
              <a:t> Orientador: Paulo Jose Lopez </a:t>
            </a:r>
            <a:r>
              <a:rPr lang="pt-BR" b="1" dirty="0" err="1">
                <a:solidFill>
                  <a:srgbClr val="002060"/>
                </a:solidFill>
              </a:rPr>
              <a:t>Folgueral</a:t>
            </a:r>
            <a:endParaRPr lang="pt-BR" b="1" dirty="0">
              <a:solidFill>
                <a:srgbClr val="002060"/>
              </a:solidFill>
            </a:endParaRPr>
          </a:p>
          <a:p>
            <a:pPr marL="0" indent="0" algn="r">
              <a:spcBef>
                <a:spcPts val="0"/>
              </a:spcBef>
              <a:buClr>
                <a:srgbClr val="3C4743"/>
              </a:buClr>
              <a:buNone/>
            </a:pPr>
            <a:r>
              <a:rPr lang="pt-BR" b="1" dirty="0">
                <a:solidFill>
                  <a:srgbClr val="002060"/>
                </a:solidFill>
              </a:rPr>
              <a:t>Curso: Administração de Empresas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7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618978" y="466343"/>
            <a:ext cx="10289814" cy="1362113"/>
          </a:xfrm>
        </p:spPr>
        <p:txBody>
          <a:bodyPr>
            <a:normAutofit/>
          </a:bodyPr>
          <a:lstStyle/>
          <a:p>
            <a:pPr algn="l" defTabSz="914400">
              <a:lnSpc>
                <a:spcPct val="95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E5E6DA"/>
                </a:solidFill>
                <a:latin typeface="Calibri"/>
              </a:rPr>
              <a:t>ROTEIRO DE APRESENTAÇÃO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1792942"/>
            <a:ext cx="9522311" cy="4751293"/>
          </a:xfrm>
        </p:spPr>
        <p:txBody>
          <a:bodyPr anchor="ctr">
            <a:noAutofit/>
          </a:bodyPr>
          <a:lstStyle/>
          <a:p>
            <a:pPr marL="2286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None/>
            </a:pPr>
            <a:endParaRPr lang="pt-BR" sz="2400" b="1" dirty="0">
              <a:solidFill>
                <a:srgbClr val="002060"/>
              </a:solidFill>
              <a:latin typeface="+mj-lt"/>
            </a:endParaRPr>
          </a:p>
          <a:p>
            <a:pPr marL="2286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None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INTRODUÇÃO: Roberto Rivelino</a:t>
            </a:r>
          </a:p>
          <a:p>
            <a:pPr marL="2286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None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CAPÍTULO I - MARKETING:</a:t>
            </a:r>
            <a:r>
              <a:rPr lang="pt-PT" sz="2400" b="1" dirty="0">
                <a:solidFill>
                  <a:srgbClr val="002060"/>
                </a:solidFill>
                <a:latin typeface="+mj-lt"/>
              </a:rPr>
              <a:t> Adrieli Souza</a:t>
            </a:r>
          </a:p>
          <a:p>
            <a:pPr>
              <a:buNone/>
            </a:pPr>
            <a:r>
              <a:rPr lang="pt-PT" sz="2400" b="1" dirty="0">
                <a:solidFill>
                  <a:srgbClr val="002060"/>
                </a:solidFill>
              </a:rPr>
              <a:t>CAPÍTULO II – GESTÃO FINANCEIRA NO FUTEBOL: João Víctor Araújo</a:t>
            </a:r>
          </a:p>
          <a:p>
            <a:pPr>
              <a:buNone/>
            </a:pPr>
            <a:r>
              <a:rPr lang="pt-PT" sz="2400" b="1" dirty="0">
                <a:solidFill>
                  <a:srgbClr val="002060"/>
                </a:solidFill>
              </a:rPr>
              <a:t>CAPÍTULO III - INVESTIMENTOS: Bruna Vieira</a:t>
            </a:r>
          </a:p>
          <a:p>
            <a:pPr>
              <a:buNone/>
            </a:pPr>
            <a:r>
              <a:rPr lang="pt-BR" sz="2400" b="1" dirty="0">
                <a:solidFill>
                  <a:srgbClr val="002060"/>
                </a:solidFill>
              </a:rPr>
              <a:t>CONCLUSÃO: Roberto Rivelino</a:t>
            </a:r>
          </a:p>
          <a:p>
            <a:pPr>
              <a:buNone/>
            </a:pPr>
            <a:endParaRPr lang="pt-PT" sz="2400" b="1" cap="all" dirty="0">
              <a:solidFill>
                <a:srgbClr val="002060"/>
              </a:solidFill>
            </a:endParaRPr>
          </a:p>
          <a:p>
            <a:pPr>
              <a:buNone/>
            </a:pPr>
            <a:endParaRPr lang="pt-PT" sz="2400" b="1" cap="all" dirty="0">
              <a:solidFill>
                <a:srgbClr val="002060"/>
              </a:solidFill>
            </a:endParaRPr>
          </a:p>
          <a:p>
            <a:pPr>
              <a:buNone/>
            </a:pPr>
            <a:endParaRPr lang="pt-PT" sz="2400" b="1" cap="all" dirty="0">
              <a:solidFill>
                <a:srgbClr val="002060"/>
              </a:solidFill>
            </a:endParaRPr>
          </a:p>
          <a:p>
            <a:pPr marL="228600" indent="-228600" algn="l" defTabSz="914400">
              <a:lnSpc>
                <a:spcPct val="150000"/>
              </a:lnSpc>
              <a:spcBef>
                <a:spcPts val="0"/>
              </a:spcBef>
              <a:buClr>
                <a:srgbClr val="3C4743"/>
              </a:buClr>
              <a:buFont typeface="Wingdings"/>
              <a:buChar char="§"/>
            </a:pPr>
            <a:endParaRPr lang="pt-BR" sz="2400" b="1" i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5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76775" y="466343"/>
            <a:ext cx="10332017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E5E6DA"/>
                </a:solidFill>
              </a:rPr>
              <a:t>INTRODUÇÃO | TEMA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80160" y="1972235"/>
            <a:ext cx="9628632" cy="4715436"/>
          </a:xfrm>
        </p:spPr>
        <p:txBody>
          <a:bodyPr anchor="ctr">
            <a:norm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Essa pesquisa foi desenvolvida tendo como tema os recursos financeiros aplicados ao futebol profissional, titulada Captação Financeira para o Campeonato Brasileiro de Futebol.</a:t>
            </a:r>
          </a:p>
          <a:p>
            <a:pPr algn="just">
              <a:buNone/>
            </a:pP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8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76775" y="466343"/>
            <a:ext cx="10332017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E5E6DA"/>
                </a:solidFill>
              </a:rPr>
              <a:t>INTRODUÇÃO | JUSTIFICATIVA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91262" y="2025243"/>
            <a:ext cx="10209475" cy="4715436"/>
          </a:xfrm>
        </p:spPr>
        <p:txBody>
          <a:bodyPr anchor="ctr">
            <a:normAutofit/>
          </a:bodyPr>
          <a:lstStyle/>
          <a:p>
            <a:pPr algn="just"/>
            <a:r>
              <a:rPr lang="pt-BR" sz="2800" b="1" dirty="0">
                <a:solidFill>
                  <a:srgbClr val="002060"/>
                </a:solidFill>
              </a:rPr>
              <a:t>O trabalho se justifica por apresentar o esporte como forma estratégica para que as empresas aumentem sua competitividade, e com o intuito de conservar e estimular o patrocínio no esporte da modalidade futebol. Nos conduz à compreensão do patrocínio nos clubes brasileiros e nos instiga a questionar e buscar soluções para melhorar a gestão dos clubes no setor financeiro.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8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551" y="479595"/>
            <a:ext cx="9628632" cy="136211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E5E6DA"/>
                </a:solidFill>
              </a:rPr>
              <a:t>INTRODUÇÃO | PROBLEMA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z="2800" b="1" dirty="0">
                <a:solidFill>
                  <a:srgbClr val="002060"/>
                </a:solidFill>
              </a:rPr>
              <a:t>O marketing é um recurso viável para atrair investidores no futebol?</a:t>
            </a:r>
          </a:p>
          <a:p>
            <a:pPr lvl="0"/>
            <a:r>
              <a:rPr lang="pt-BR" sz="2800" b="1" dirty="0">
                <a:solidFill>
                  <a:srgbClr val="002060"/>
                </a:solidFill>
              </a:rPr>
              <a:t>O futebol é rentável como negócio?</a:t>
            </a:r>
          </a:p>
          <a:p>
            <a:pPr lvl="0"/>
            <a:r>
              <a:rPr lang="pt-BR" sz="2800" b="1" dirty="0">
                <a:solidFill>
                  <a:srgbClr val="002060"/>
                </a:solidFill>
              </a:rPr>
              <a:t>É viável desfrutar do lazer, e ainda assim ver as finanças do esporte ascenderem?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0316" y="439838"/>
            <a:ext cx="9628632" cy="1362113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E5E6DA"/>
                </a:solidFill>
              </a:rPr>
              <a:t>INTRODUÇÃO | HIPÓTESE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z="2800" b="1" dirty="0">
                <a:solidFill>
                  <a:srgbClr val="002060"/>
                </a:solidFill>
              </a:rPr>
              <a:t>A hipótese do nosso trabalho busca satisfazer se o futebol profissional no Brasil está abrindo espaço para a participação de mais investidores, inclusive com capital aberto e ações na Bolsa de Valores.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76775" y="466343"/>
            <a:ext cx="10332017" cy="13621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3600" b="1" dirty="0">
                <a:solidFill>
                  <a:srgbClr val="E5E6DA"/>
                </a:solidFill>
              </a:rPr>
              <a:t>INTRODUÇÃO | OBJETIVOS</a:t>
            </a:r>
            <a:endParaRPr lang="pt-BR" sz="3600" b="1" i="0" dirty="0">
              <a:solidFill>
                <a:srgbClr val="E5E6DA"/>
              </a:solidFill>
              <a:latin typeface="Calibri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24665" y="2498122"/>
            <a:ext cx="9749351" cy="4250028"/>
          </a:xfrm>
        </p:spPr>
        <p:txBody>
          <a:bodyPr>
            <a:normAutofit/>
          </a:bodyPr>
          <a:lstStyle/>
          <a:p>
            <a:pPr algn="just"/>
            <a:r>
              <a:rPr lang="pt-PT" sz="2800" b="1" dirty="0">
                <a:solidFill>
                  <a:srgbClr val="002060"/>
                </a:solidFill>
              </a:rPr>
              <a:t>O objetivo deste trabalho foi conhecer o marketing esportivo em sua forma geral.</a:t>
            </a:r>
            <a:endParaRPr lang="pt-BR" sz="2800" b="1" dirty="0">
              <a:solidFill>
                <a:srgbClr val="002060"/>
              </a:solidFill>
            </a:endParaRPr>
          </a:p>
          <a:p>
            <a:pPr algn="just"/>
            <a:r>
              <a:rPr lang="pt-PT" sz="2800" b="1" dirty="0">
                <a:solidFill>
                  <a:srgbClr val="002060"/>
                </a:solidFill>
              </a:rPr>
              <a:t>Os objetivos específicos foram os seguintes: </a:t>
            </a:r>
          </a:p>
          <a:p>
            <a:pPr marL="0" indent="0" algn="just">
              <a:buNone/>
            </a:pPr>
            <a:r>
              <a:rPr lang="pt-PT" sz="2800" b="1" dirty="0">
                <a:solidFill>
                  <a:srgbClr val="002060"/>
                </a:solidFill>
              </a:rPr>
              <a:t>   -Apresentar o marketing e suas estratégias; </a:t>
            </a:r>
          </a:p>
          <a:p>
            <a:pPr marL="0" indent="0" algn="just">
              <a:buNone/>
            </a:pPr>
            <a:r>
              <a:rPr lang="pt-PT" sz="2800" b="1" dirty="0">
                <a:solidFill>
                  <a:srgbClr val="002060"/>
                </a:solidFill>
              </a:rPr>
              <a:t>   -Esclarecer as características do marketing esportivo;    </a:t>
            </a:r>
          </a:p>
          <a:p>
            <a:pPr marL="0" indent="0" algn="just">
              <a:buNone/>
            </a:pPr>
            <a:r>
              <a:rPr lang="pt-PT" sz="2800" b="1" dirty="0">
                <a:solidFill>
                  <a:srgbClr val="002060"/>
                </a:solidFill>
              </a:rPr>
              <a:t>   -Investigar a captação financeira para o campeonato brasileiro.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8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4055" y="479596"/>
            <a:ext cx="9628632" cy="1362113"/>
          </a:xfrm>
        </p:spPr>
        <p:txBody>
          <a:bodyPr>
            <a:normAutofit/>
          </a:bodyPr>
          <a:lstStyle/>
          <a:p>
            <a:r>
              <a:rPr lang="pt-BR" sz="3600" b="1" dirty="0"/>
              <a:t>INTRODUÇÃO |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pt-BR" sz="2800" b="1" dirty="0">
                <a:solidFill>
                  <a:srgbClr val="002060"/>
                </a:solidFill>
              </a:rPr>
              <a:t>A metodologia utilizada para este trabalho se tratou de revisão bibliográfica, onde foram realizadas pesquisas em livros, revistas esportivas, artigos e sites que descrevem sobre o assunto. Neste primeiro momento, compreenderemos os investimentos e o processo de marketing. Nossa pesquisa tem o intuito de expandir o conhecimento e ser uma ferramenta para os futuros gestores de times de futebol.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CAPTAÇÃO FINANCEIRA PARA CAMPEONATO BRASILEIRO DE FUTEBOL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46981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002060"/>
                </a:solidFill>
              </a:rPr>
              <a:t>PROF. ME. ORIENTADOR: PAULO JOSE LOPES FOLGUERAL</a:t>
            </a:r>
            <a:endParaRPr lang="pt-BR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1163</Words>
  <Application>Microsoft Office PowerPoint</Application>
  <PresentationFormat>Personalizar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Education 16x9</vt:lpstr>
      <vt:lpstr>Slide 1</vt:lpstr>
      <vt:lpstr>INTEGRANTES DO GRUPO</vt:lpstr>
      <vt:lpstr>ROTEIRO DE APRESENTAÇÃO</vt:lpstr>
      <vt:lpstr>INTRODUÇÃO | TEMA</vt:lpstr>
      <vt:lpstr>INTRODUÇÃO | JUSTIFICATIVA</vt:lpstr>
      <vt:lpstr>INTRODUÇÃO | PROBLEMA</vt:lpstr>
      <vt:lpstr>INTRODUÇÃO | HIPÓTESE</vt:lpstr>
      <vt:lpstr>INTRODUÇÃO | OBJETIVOS</vt:lpstr>
      <vt:lpstr>INTRODUÇÃO | METODOLOGIA</vt:lpstr>
      <vt:lpstr>INTRODUÇÃO | UNIVERSO DA PESQUISA</vt:lpstr>
      <vt:lpstr>CAPÍTULO I - MARKETING</vt:lpstr>
      <vt:lpstr>CAPÍTULO II - GESTÃO FINANCEIRA NO FUTEBOL</vt:lpstr>
      <vt:lpstr>CAPÍTULO III – INVESTIMENTOS e PATROCÍNIOS</vt:lpstr>
      <vt:lpstr>CONCLUSÃO</vt:lpstr>
      <vt:lpstr>CONCLUSÃO</vt:lpstr>
      <vt:lpstr>CONCLUSÃO</vt:lpstr>
      <vt:lpstr>BIBLIOGRAFIA</vt:lpstr>
      <vt:lpstr>AGRADECIMENTO FINAL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2015-09-12T19:48:43Z</dcterms:created>
  <dcterms:modified xsi:type="dcterms:W3CDTF">2022-11-14T00:00:47Z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