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  <p:sldId id="269" r:id="rId14"/>
    <p:sldId id="266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93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A056AE-5FB8-449C-9750-2E0433CB0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322499F-6538-4A0E-9A91-1F096C2ED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33B9278-C0E2-425F-9F0A-91CA133F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345-6C4E-4E52-B256-75F604EC51C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1588A09-6B4A-4501-99C2-6EB66551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DA9B4A6-312E-460C-A537-2AC7970F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7362-63E4-40C3-A7E7-CE4F8A47EE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474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F85A9C-8F57-4DBA-95D2-0AEB6837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7F938792-71E9-43CE-B844-C46F1B745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EC9EEF0-D5C8-443D-BA7F-F57086EB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345-6C4E-4E52-B256-75F604EC51C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A03AAB0-031B-44DE-80A0-B304755A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930A473-AF2A-4BD6-B562-EC576DB9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7362-63E4-40C3-A7E7-CE4F8A47EE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35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58A5A57-1DA4-4D8A-9BF1-9753E90F3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21E34455-7D92-43FF-BE5A-BCC39DCF4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EE6C807-65C2-4E98-A9CE-6F36F6AA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345-6C4E-4E52-B256-75F604EC51C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8E8FB44-E14F-4550-A732-D126FDBF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10264FF-F55C-472F-95CA-8E8B1310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7362-63E4-40C3-A7E7-CE4F8A47EE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688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A729DB-C42E-4E0F-A484-E19BDEE2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15460E6-A2CD-4FEE-A9EA-75A184F61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526D835-16E0-4719-8D7C-39C7BF72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345-6C4E-4E52-B256-75F604EC51C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D475E68-E4E6-44E0-ACBC-57BF2032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3199AA0-1C8D-4DC9-8E7A-53602B75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7362-63E4-40C3-A7E7-CE4F8A47EE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469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4F2B72-58D3-4ADC-A49D-66578EB6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F4BA7EF-FA8B-4093-B0FB-9ADCDAB7A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1B0BBE3-75C9-4676-9F7D-4FA664C4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345-6C4E-4E52-B256-75F604EC51C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24109B5-9A4F-4945-BF5D-B8355F1B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F4A312A-D081-4F41-9B7E-6CC7F8C4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7362-63E4-40C3-A7E7-CE4F8A47EE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4960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92B645-C41F-4FB4-873B-44C38ED3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CEC9946-40C7-4598-AC9E-8B430AF6D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51945AD9-DEA5-41E7-AD1C-E949113AD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662BE0A-700A-458E-A72E-B31EF734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345-6C4E-4E52-B256-75F604EC51C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D2D3E49-3671-400C-AF48-03BD2018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D8BCC0C-B55A-4694-BE21-A6435EBB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7362-63E4-40C3-A7E7-CE4F8A47EE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054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2CC307D-AE19-494C-B496-E6FAB8A7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910B81B-3822-40CE-9100-F78E1F083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EB3E25C-9400-4AA6-B92E-268C339EC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5EE45F93-32FC-4341-B3D3-D3113D455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91B7C66A-E607-40EA-A5D1-343F75CE7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170408F5-0C7E-4441-99D0-488E5194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345-6C4E-4E52-B256-75F604EC51C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6BF3E3F7-F45C-4623-867B-7A9789FF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CB8EDEFE-27E6-46ED-8219-257AC756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7362-63E4-40C3-A7E7-CE4F8A47EE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095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5D00E6-0E7D-4D3F-9523-433626F5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3C5CDCA3-B769-4EA4-8498-54D5A759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345-6C4E-4E52-B256-75F604EC51C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DCD6690-D59D-40AE-8679-06B26D29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E6AE067B-3ABD-43D9-8BDA-9159D7EF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7362-63E4-40C3-A7E7-CE4F8A47EE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18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33D4C36C-3B07-467E-8705-78886A29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345-6C4E-4E52-B256-75F604EC51C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51B69D39-8297-46AF-B0BA-567BD191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3B48E51B-9EFA-470D-A19E-C45C1F31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7362-63E4-40C3-A7E7-CE4F8A47EE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132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878F4D-A06D-49CE-80D9-5A1C5A19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57F7014-8D03-492F-A0CF-46BFF0516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6D9803C8-2153-4113-9330-25DFDF6CD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EE04771B-2174-4EB4-B095-5D2D326D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345-6C4E-4E52-B256-75F604EC51C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DA4EF09-3D34-422F-AC13-EF4B24EA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746AD51-788D-4129-B8D3-50DBF6A1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7362-63E4-40C3-A7E7-CE4F8A47EE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6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E6B339-2384-47DD-A730-9424F6D0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0632C074-12BF-4488-811E-31BA2A537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3B5F4584-A87F-4B03-8455-45DF55B5E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79D5CE8E-D285-463C-B923-2EDDFF05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345-6C4E-4E52-B256-75F604EC51C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1FEB57FC-DBD9-4915-93D2-BC9BB8E5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46BBB3C-A68D-4C19-83B5-25A9A28D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7362-63E4-40C3-A7E7-CE4F8A47EE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542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5C3AFB98-5D0C-4DDE-BE15-F73D6E6C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33243EE-240B-4FC0-B809-D27E269D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77ABCC8-244B-48AC-B55F-867235CA0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7345-6C4E-4E52-B256-75F604EC51C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F4F88B8-C387-4C55-9708-FF6BDC410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C00B2A-A356-4984-A737-35E959E4F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7362-63E4-40C3-A7E7-CE4F8A47EE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878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ama, ao ar livre, céu, cerca&#10;&#10;Descrição gerada com muito alta confiança">
            <a:extLst>
              <a:ext uri="{FF2B5EF4-FFF2-40B4-BE49-F238E27FC236}">
                <a16:creationId xmlns="" xmlns:a16="http://schemas.microsoft.com/office/drawing/2014/main" id="{26240EFB-568B-4A69-BA7F-5F465C0867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BBE3CC-234D-41C2-91D4-F12F4330B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EMPREENDEDORES, HISTÓRIAS DE SUCESSO.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15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DE6F33-8CEB-461A-8DA3-3BB2892F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77" y="1954579"/>
            <a:ext cx="10515600" cy="4351338"/>
          </a:xfrm>
        </p:spPr>
        <p:txBody>
          <a:bodyPr>
            <a:normAutofit/>
          </a:bodyPr>
          <a:lstStyle/>
          <a:p>
            <a:pPr hangingPunct="0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Mandic</a:t>
            </a:r>
          </a:p>
          <a:p>
            <a:pPr marL="0" indent="0" hangingPunct="0">
              <a:buNone/>
            </a:pP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Todo mundo diz que sou empreendedor, mas acho que sou é insistidor. Vou insistindo nas coisas até elas darem certo. É o mais ou menos como quando você tenta descobrir um defeito em uma máquina. Você sempre faz por tentativa e erro. Isso é insistência.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Aleksandar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Carlos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Mandic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2" y="188348"/>
            <a:ext cx="4286280" cy="714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2108E-D8BC-4A5E-B802-6965E7D131FB}"/>
              </a:ext>
            </a:extLst>
          </p:cNvPr>
          <p:cNvSpPr txBox="1"/>
          <p:nvPr/>
        </p:nvSpPr>
        <p:spPr>
          <a:xfrm>
            <a:off x="2341852" y="1109897"/>
            <a:ext cx="7668344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Capítulo IV: Histórias </a:t>
            </a:r>
            <a:r>
              <a:rPr lang="pt-BR" sz="3200" b="1" dirty="0">
                <a:solidFill>
                  <a:schemeClr val="tx1"/>
                </a:solidFill>
                <a:latin typeface="+mj-lt"/>
              </a:rPr>
              <a:t>de Sucesso</a:t>
            </a:r>
            <a:endParaRPr lang="pt-BR" sz="3200" dirty="0"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677FD1A-EABB-48A0-ADD5-513FD985F9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092" y="4145270"/>
            <a:ext cx="6091309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604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DE6F33-8CEB-461A-8DA3-3BB2892F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77" y="2145322"/>
            <a:ext cx="10515600" cy="3598985"/>
          </a:xfrm>
        </p:spPr>
        <p:txBody>
          <a:bodyPr>
            <a:normAutofit/>
          </a:bodyPr>
          <a:lstStyle/>
          <a:p>
            <a:pPr hangingPunct="0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Mandic: Origem e história</a:t>
            </a:r>
          </a:p>
          <a:p>
            <a:pPr hangingPunct="0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saída da Siemens</a:t>
            </a:r>
          </a:p>
          <a:p>
            <a:pPr hangingPunct="0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chegada da Internet comercial </a:t>
            </a:r>
          </a:p>
          <a:p>
            <a:pPr hangingPunct="0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criação do IG </a:t>
            </a:r>
          </a:p>
          <a:p>
            <a:pPr hangingPunct="0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Mandic Mail</a:t>
            </a:r>
          </a:p>
          <a:p>
            <a:pPr hangingPunct="0"/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2" y="188348"/>
            <a:ext cx="4286280" cy="714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2108E-D8BC-4A5E-B802-6965E7D131FB}"/>
              </a:ext>
            </a:extLst>
          </p:cNvPr>
          <p:cNvSpPr txBox="1"/>
          <p:nvPr/>
        </p:nvSpPr>
        <p:spPr>
          <a:xfrm>
            <a:off x="2306683" y="1145067"/>
            <a:ext cx="7668344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Mandic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4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DE6F33-8CEB-461A-8DA3-3BB2892F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30" y="2661139"/>
            <a:ext cx="10515600" cy="15122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Concluímos que se o empreendedor  for treinado, ele terá condições de atingir o seu objetivo, que é o sucesso, caso não seja treinado poderá fracassar.</a:t>
            </a:r>
            <a:endParaRPr lang="pt-BR" dirty="0"/>
          </a:p>
        </p:txBody>
      </p:sp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2" y="188348"/>
            <a:ext cx="4286280" cy="714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2108E-D8BC-4A5E-B802-6965E7D131FB}"/>
              </a:ext>
            </a:extLst>
          </p:cNvPr>
          <p:cNvSpPr txBox="1"/>
          <p:nvPr/>
        </p:nvSpPr>
        <p:spPr>
          <a:xfrm>
            <a:off x="2048775" y="1344359"/>
            <a:ext cx="7668344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1"/>
                </a:solidFill>
                <a:latin typeface="+mj-lt"/>
              </a:rPr>
              <a:t>Conclusão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1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DE6F33-8CEB-461A-8DA3-3BB2892F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509" y="2904148"/>
            <a:ext cx="9700846" cy="15388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sz="3200" b="1" i="1" dirty="0" smtClean="0"/>
              <a:t>‘‘ Nas grandes batalhas da vida, o primeiro passo para a vitória é o desejo de vencer’’</a:t>
            </a:r>
          </a:p>
          <a:p>
            <a:pPr>
              <a:buNone/>
            </a:pPr>
            <a:r>
              <a:rPr lang="pt-BR" sz="3200" b="1" i="1" dirty="0" smtClean="0"/>
              <a:t>                                                                              Mahatma Gandhi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2" y="188348"/>
            <a:ext cx="4286280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1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033" y="153179"/>
            <a:ext cx="4286280" cy="714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2108E-D8BC-4A5E-B802-6965E7D131FB}"/>
              </a:ext>
            </a:extLst>
          </p:cNvPr>
          <p:cNvSpPr txBox="1"/>
          <p:nvPr/>
        </p:nvSpPr>
        <p:spPr>
          <a:xfrm>
            <a:off x="2541144" y="774706"/>
            <a:ext cx="7668344" cy="52322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1"/>
                </a:solidFill>
                <a:latin typeface="+mj-lt"/>
              </a:rPr>
              <a:t>Bibliografia</a:t>
            </a:r>
            <a:endParaRPr lang="pt-BR" sz="2800" dirty="0">
              <a:latin typeface="+mj-lt"/>
            </a:endParaRPr>
          </a:p>
        </p:txBody>
      </p:sp>
      <p:pic>
        <p:nvPicPr>
          <p:cNvPr id="5" name="Espaço Reservado para Conteúdo 4" descr="abc da metodologia.jpg">
            <a:extLst>
              <a:ext uri="{FF2B5EF4-FFF2-40B4-BE49-F238E27FC236}">
                <a16:creationId xmlns="" xmlns:a16="http://schemas.microsoft.com/office/drawing/2014/main" id="{53581401-163C-42D6-BBEC-8E4309388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8188" y="3626753"/>
            <a:ext cx="785817" cy="1020292"/>
          </a:xfrm>
          <a:prstGeom prst="rect">
            <a:avLst/>
          </a:prstGeom>
        </p:spPr>
      </p:pic>
      <p:pic>
        <p:nvPicPr>
          <p:cNvPr id="7" name="Imagem 6" descr="download.jpg">
            <a:extLst>
              <a:ext uri="{FF2B5EF4-FFF2-40B4-BE49-F238E27FC236}">
                <a16:creationId xmlns="" xmlns:a16="http://schemas.microsoft.com/office/drawing/2014/main" id="{95D6A9D5-1E63-4B76-89BF-7DCA8364921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633" y="1301255"/>
            <a:ext cx="785817" cy="1071570"/>
          </a:xfrm>
          <a:prstGeom prst="rect">
            <a:avLst/>
          </a:prstGeom>
        </p:spPr>
      </p:pic>
      <p:pic>
        <p:nvPicPr>
          <p:cNvPr id="8" name="Imagem 7" descr="download (1).jpg">
            <a:extLst>
              <a:ext uri="{FF2B5EF4-FFF2-40B4-BE49-F238E27FC236}">
                <a16:creationId xmlns="" xmlns:a16="http://schemas.microsoft.com/office/drawing/2014/main" id="{C75CCEFD-5497-4787-9369-1793AA6189F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634" y="4696192"/>
            <a:ext cx="785818" cy="1071570"/>
          </a:xfrm>
          <a:prstGeom prst="rect">
            <a:avLst/>
          </a:prstGeom>
        </p:spPr>
      </p:pic>
      <p:pic>
        <p:nvPicPr>
          <p:cNvPr id="9" name="Imagem 8" descr="download (2).jpg">
            <a:extLst>
              <a:ext uri="{FF2B5EF4-FFF2-40B4-BE49-F238E27FC236}">
                <a16:creationId xmlns="" xmlns:a16="http://schemas.microsoft.com/office/drawing/2014/main" id="{79E8BA10-23CB-46E3-854D-FE1680B934F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9909" y="5786431"/>
            <a:ext cx="785818" cy="1071569"/>
          </a:xfrm>
          <a:prstGeom prst="rect">
            <a:avLst/>
          </a:prstGeom>
        </p:spPr>
      </p:pic>
      <p:pic>
        <p:nvPicPr>
          <p:cNvPr id="10" name="Imagem 9" descr="download (3).jpg">
            <a:extLst>
              <a:ext uri="{FF2B5EF4-FFF2-40B4-BE49-F238E27FC236}">
                <a16:creationId xmlns="" xmlns:a16="http://schemas.microsoft.com/office/drawing/2014/main" id="{3C6E72A9-81DB-4115-A67E-1F175F928C6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6464" y="2301378"/>
            <a:ext cx="857256" cy="128588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90015" y="3959442"/>
            <a:ext cx="7597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MAIA,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Paulo Leandro. O ABC da Metodologia. 3ª Ed. São Paulo: Editora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Leud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30173" y="1546666"/>
            <a:ext cx="10927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DORNELAS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José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Carlos de Assis.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Empreendedorismo: transformando idéias em negócios: 3ª ed. Rio de Janeiro: Editora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Elsevier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2008.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07630" y="4955903"/>
            <a:ext cx="8358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MARX, Melvin H.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Sistemas e Teorias em Psicologia. 3ª Ed. São Paulo: Editora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Cultrix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52493" y="6022704"/>
            <a:ext cx="10110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RAMOS, Fernando Henrique.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Empreendedores: Histórias de Sucesso. São Paulo: Editora: Saraiva, 2005.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66800" y="2648635"/>
            <a:ext cx="929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DORNELAS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José Carlos de Assis. Empreendedorismo Corporativo. 2ª ed. Rio de Janeiro: Editora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Elsevier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2008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0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DE6F33-8CEB-461A-8DA3-3BB2892F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1" y="2176589"/>
            <a:ext cx="8283524" cy="2566567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Nome: Daniela Ferreira A. Oliveira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Nome: Gabriela Brito de Lima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Nome: Rodrigo Hangai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Marinoscki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2" y="188348"/>
            <a:ext cx="4286280" cy="71438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="" xmlns:a16="http://schemas.microsoft.com/office/drawing/2014/main" id="{0FE5A6ED-9D6B-49E5-9096-61C9F74B9D98}"/>
              </a:ext>
            </a:extLst>
          </p:cNvPr>
          <p:cNvSpPr txBox="1">
            <a:spLocks/>
          </p:cNvSpPr>
          <p:nvPr/>
        </p:nvSpPr>
        <p:spPr>
          <a:xfrm>
            <a:off x="2586282" y="5802923"/>
            <a:ext cx="7405687" cy="75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000" b="1" dirty="0">
                <a:solidFill>
                  <a:srgbClr val="02303E"/>
                </a:solidFill>
                <a:latin typeface="Lucida Sans"/>
              </a:rPr>
              <a:t/>
            </a:r>
            <a:br>
              <a:rPr lang="pt-BR" sz="2000" b="1" dirty="0">
                <a:solidFill>
                  <a:srgbClr val="02303E"/>
                </a:solidFill>
                <a:latin typeface="Lucida Sans"/>
              </a:rPr>
            </a:br>
            <a:r>
              <a:rPr lang="pt-BR" sz="24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Orientador: 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Juarez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Marques Leite</a:t>
            </a:r>
          </a:p>
        </p:txBody>
      </p:sp>
    </p:spTree>
    <p:extLst>
      <p:ext uri="{BB962C8B-B14F-4D97-AF65-F5344CB8AC3E}">
        <p14:creationId xmlns:p14="http://schemas.microsoft.com/office/powerpoint/2010/main" xmlns="" val="13811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DE6F33-8CEB-461A-8DA3-3BB2892FD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hangingPunct="0">
              <a:buNone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hangingPunct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Introdução	</a:t>
            </a:r>
          </a:p>
          <a:p>
            <a:pPr hangingPunct="0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I: Empreendedorismo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II: Tipos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Empreendedores e Empreendedorismo</a:t>
            </a:r>
          </a:p>
          <a:p>
            <a:pPr hangingPunct="0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III: Psicologia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Empreendedor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IV: Histórias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Sucesso: </a:t>
            </a:r>
          </a:p>
          <a:p>
            <a:pPr marL="0" indent="0" hangingPunc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O Boticário</a:t>
            </a:r>
          </a:p>
          <a:p>
            <a:pPr marL="0" indent="0" hangingPunc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Mandic</a:t>
            </a:r>
          </a:p>
          <a:p>
            <a:pPr marL="0" indent="0" hangingPunct="0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Conclusão</a:t>
            </a:r>
          </a:p>
          <a:p>
            <a:pPr marL="0" indent="0" hangingPunct="0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Bibliografia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2" y="188348"/>
            <a:ext cx="4286280" cy="714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2108E-D8BC-4A5E-B802-6965E7D131FB}"/>
              </a:ext>
            </a:extLst>
          </p:cNvPr>
          <p:cNvSpPr txBox="1"/>
          <p:nvPr/>
        </p:nvSpPr>
        <p:spPr>
          <a:xfrm>
            <a:off x="2476842" y="1044043"/>
            <a:ext cx="7668344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Roteiro </a:t>
            </a:r>
            <a:r>
              <a:rPr lang="pt-BR" sz="3200" b="1" dirty="0">
                <a:solidFill>
                  <a:schemeClr val="tx1"/>
                </a:solidFill>
                <a:latin typeface="+mj-lt"/>
              </a:rPr>
              <a:t>da Apresentação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38038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DE6F33-8CEB-461A-8DA3-3BB2892F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323"/>
            <a:ext cx="10515600" cy="4031640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hangingPunct="0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	</a:t>
            </a:r>
          </a:p>
          <a:p>
            <a:pPr hangingPunct="0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</a:p>
          <a:p>
            <a:pPr hangingPunct="0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  <a:p>
            <a:pPr hangingPunct="0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Hipótese</a:t>
            </a:r>
          </a:p>
          <a:p>
            <a:pPr hangingPunct="0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marL="0" indent="0" hangingPunct="0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2" y="188348"/>
            <a:ext cx="4286280" cy="714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2108E-D8BC-4A5E-B802-6965E7D131FB}"/>
              </a:ext>
            </a:extLst>
          </p:cNvPr>
          <p:cNvSpPr txBox="1"/>
          <p:nvPr/>
        </p:nvSpPr>
        <p:spPr>
          <a:xfrm>
            <a:off x="2332473" y="1331397"/>
            <a:ext cx="7668344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1"/>
                </a:solidFill>
                <a:latin typeface="+mj-lt"/>
              </a:rPr>
              <a:t>Introdução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1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DE6F33-8CEB-461A-8DA3-3BB2892FD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Tem origem no termo empreender que significa realizar, fazer ou executar. O empreendedorismo é o movimento de mudança causado pelo empreendedor, cuja origem da palavra vem do verbo francês “entrepreneur” que significa aquele que assume riscos e começa algo de novo. </a:t>
            </a:r>
          </a:p>
          <a:p>
            <a:pPr marL="0" indent="0" algn="just" hangingPunct="0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Empreendedorismo no Brasil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empreendedorismo no Brasil tomou impulso a partir da década de 90, e desde então cada vez mais vem se destacando e transformando o cenário econômico brasileiro</a:t>
            </a:r>
          </a:p>
        </p:txBody>
      </p:sp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2" y="188348"/>
            <a:ext cx="4286280" cy="714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2108E-D8BC-4A5E-B802-6965E7D131FB}"/>
              </a:ext>
            </a:extLst>
          </p:cNvPr>
          <p:cNvSpPr txBox="1"/>
          <p:nvPr/>
        </p:nvSpPr>
        <p:spPr>
          <a:xfrm>
            <a:off x="2161316" y="1148517"/>
            <a:ext cx="8154992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Capítulo I: Empreendedorismo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7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DE6F33-8CEB-461A-8DA3-3BB2892FD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754" y="2118702"/>
            <a:ext cx="5181600" cy="4351338"/>
          </a:xfrm>
        </p:spPr>
        <p:txBody>
          <a:bodyPr>
            <a:normAutofit/>
          </a:bodyPr>
          <a:lstStyle/>
          <a:p>
            <a:pPr marL="0" indent="0" hangingPunct="0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Empreendedores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pt-BR" sz="2400" dirty="0" smtClean="0"/>
              <a:t>  Nato</a:t>
            </a:r>
          </a:p>
          <a:p>
            <a:pPr marL="0" indent="0"/>
            <a:r>
              <a:rPr lang="pt-BR" sz="2400" dirty="0" smtClean="0"/>
              <a:t>  Empreendedor que aprende (Inesperado)</a:t>
            </a:r>
          </a:p>
          <a:p>
            <a:pPr marL="0" indent="0"/>
            <a:r>
              <a:rPr lang="pt-BR" sz="2400" dirty="0" smtClean="0"/>
              <a:t>  Serial (Cria novos negócios)</a:t>
            </a:r>
          </a:p>
          <a:p>
            <a:pPr marL="0" indent="0"/>
            <a:r>
              <a:rPr lang="pt-BR" sz="2400" dirty="0" smtClean="0"/>
              <a:t>  Corporativo</a:t>
            </a:r>
          </a:p>
          <a:p>
            <a:pPr marL="0" indent="0"/>
            <a:r>
              <a:rPr lang="pt-BR" sz="2400" dirty="0" smtClean="0"/>
              <a:t>  Social </a:t>
            </a:r>
          </a:p>
          <a:p>
            <a:pPr marL="0" indent="0"/>
            <a:r>
              <a:rPr lang="pt-BR" sz="2400" dirty="0" smtClean="0"/>
              <a:t>  Empreendedor por necessidade </a:t>
            </a:r>
          </a:p>
          <a:p>
            <a:pPr marL="0" indent="0"/>
            <a:r>
              <a:rPr lang="pt-BR" sz="2400" dirty="0" smtClean="0"/>
              <a:t>  Herdeiro</a:t>
            </a:r>
          </a:p>
          <a:p>
            <a:pPr marL="0" indent="0"/>
            <a:endParaRPr lang="pt-BR" sz="24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6160478" y="2153871"/>
            <a:ext cx="5181600" cy="435133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Tipos de Empreendedorismo</a:t>
            </a:r>
          </a:p>
          <a:p>
            <a:r>
              <a:rPr lang="pt-BR" sz="2400" dirty="0" smtClean="0">
                <a:latin typeface="Calibri" pitchFamily="34" charset="0"/>
                <a:cs typeface="Calibri" pitchFamily="34" charset="0"/>
              </a:rPr>
              <a:t>Social</a:t>
            </a:r>
          </a:p>
          <a:p>
            <a:r>
              <a:rPr lang="pt-BR" sz="2400" dirty="0" smtClean="0">
                <a:latin typeface="Calibri" pitchFamily="34" charset="0"/>
                <a:cs typeface="Calibri" pitchFamily="34" charset="0"/>
              </a:rPr>
              <a:t>Corporativo</a:t>
            </a:r>
          </a:p>
          <a:p>
            <a:endParaRPr lang="pt-BR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2" y="188348"/>
            <a:ext cx="4286280" cy="714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2108E-D8BC-4A5E-B802-6965E7D131FB}"/>
              </a:ext>
            </a:extLst>
          </p:cNvPr>
          <p:cNvSpPr txBox="1"/>
          <p:nvPr/>
        </p:nvSpPr>
        <p:spPr>
          <a:xfrm>
            <a:off x="1219200" y="1000807"/>
            <a:ext cx="10234245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Capítulo II: Empreendedorismo </a:t>
            </a:r>
            <a:r>
              <a:rPr lang="pt-BR" sz="3200" b="1" dirty="0">
                <a:solidFill>
                  <a:schemeClr val="tx1"/>
                </a:solidFill>
                <a:latin typeface="+mj-lt"/>
              </a:rPr>
              <a:t>e Empreendedores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DE6F33-8CEB-461A-8DA3-3BB2892F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091"/>
            <a:ext cx="10515600" cy="4148871"/>
          </a:xfrm>
        </p:spPr>
        <p:txBody>
          <a:bodyPr>
            <a:normAutofit/>
          </a:bodyPr>
          <a:lstStyle/>
          <a:p>
            <a:pPr marL="0" indent="0" algn="just" hangingPunct="0">
              <a:buNone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psicologia é uma ciência que estuda o comportamento humano, que é resultado de  inúmeros fatores. Serve de suporte para outros campos do conhecimento na medida em que suas teorias explicam o modo de funcionamento.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Comportamentalismo</a:t>
            </a:r>
          </a:p>
          <a:p>
            <a:pPr hangingPunct="0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Humanismo</a:t>
            </a:r>
          </a:p>
          <a:p>
            <a:pPr hangingPunct="0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Cognitivismo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2" y="188348"/>
            <a:ext cx="4286280" cy="714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2108E-D8BC-4A5E-B802-6965E7D131FB}"/>
              </a:ext>
            </a:extLst>
          </p:cNvPr>
          <p:cNvSpPr txBox="1"/>
          <p:nvPr/>
        </p:nvSpPr>
        <p:spPr>
          <a:xfrm>
            <a:off x="1008184" y="1027836"/>
            <a:ext cx="10492155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Capítulo III: Psicologia </a:t>
            </a:r>
            <a:r>
              <a:rPr lang="pt-BR" sz="3200" b="1" dirty="0">
                <a:solidFill>
                  <a:schemeClr val="tx1"/>
                </a:solidFill>
                <a:latin typeface="+mj-lt"/>
              </a:rPr>
              <a:t>do Empreendedor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7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DE6F33-8CEB-461A-8DA3-3BB2892FD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Boticário</a:t>
            </a:r>
          </a:p>
          <a:p>
            <a:pPr marL="0" indent="0" hangingPunct="0">
              <a:buNone/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Empreendedor é aquele que persegue seus sonhos sem medo de errar. O importante é acreditar em seus sonhos, pois, dessa forma, convencerá um número maior de pessoas a acompanhá-lo. Fiz isso no O Boticário durante um longo período de tempo, puxei muita gente, fiz as pessoas acreditarem em meu sonho, mostrei que era possível.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0">
              <a:buNone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Miguel Gellert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2" y="188348"/>
            <a:ext cx="4286280" cy="714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2108E-D8BC-4A5E-B802-6965E7D131FB}"/>
              </a:ext>
            </a:extLst>
          </p:cNvPr>
          <p:cNvSpPr txBox="1"/>
          <p:nvPr/>
        </p:nvSpPr>
        <p:spPr>
          <a:xfrm>
            <a:off x="2412191" y="1133344"/>
            <a:ext cx="7668344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Capítulo IV: Histórias </a:t>
            </a:r>
            <a:r>
              <a:rPr lang="pt-BR" sz="3200" b="1" dirty="0">
                <a:solidFill>
                  <a:schemeClr val="tx1"/>
                </a:solidFill>
                <a:latin typeface="+mj-lt"/>
              </a:rPr>
              <a:t>de Sucesso</a:t>
            </a:r>
            <a:endParaRPr lang="pt-BR" sz="3200" dirty="0">
              <a:latin typeface="+mj-lt"/>
            </a:endParaRPr>
          </a:p>
        </p:txBody>
      </p:sp>
      <p:pic>
        <p:nvPicPr>
          <p:cNvPr id="5" name="Imagem 4" descr="Uma imagem contendo edifício, ao ar livre, rua, estrada&#10;&#10;Descrição gerada com muito alta confiança">
            <a:extLst>
              <a:ext uri="{FF2B5EF4-FFF2-40B4-BE49-F238E27FC236}">
                <a16:creationId xmlns="" xmlns:a16="http://schemas.microsoft.com/office/drawing/2014/main" id="{8B86BF91-8649-4BD1-B156-128266F67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832" y="3648921"/>
            <a:ext cx="6154614" cy="304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295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DE6F33-8CEB-461A-8DA3-3BB2892F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31" y="2411780"/>
            <a:ext cx="10515600" cy="2887052"/>
          </a:xfrm>
        </p:spPr>
        <p:txBody>
          <a:bodyPr>
            <a:normAutofit/>
          </a:bodyPr>
          <a:lstStyle/>
          <a:p>
            <a:pPr hangingPunct="0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Boticário : Origem e História</a:t>
            </a:r>
          </a:p>
          <a:p>
            <a:pPr hangingPunct="0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Criação da Primeira loja</a:t>
            </a:r>
          </a:p>
          <a:p>
            <a:pPr hangingPunct="0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segunda Loja: Estratégia para o crescimento </a:t>
            </a:r>
          </a:p>
          <a:p>
            <a:pPr hangingPunct="0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construção da rede de franquias: O crescimento</a:t>
            </a:r>
          </a:p>
          <a:p>
            <a:pPr hangingPunct="0"/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logo fig.png">
            <a:extLst>
              <a:ext uri="{FF2B5EF4-FFF2-40B4-BE49-F238E27FC236}">
                <a16:creationId xmlns="" xmlns:a16="http://schemas.microsoft.com/office/drawing/2014/main" id="{68819BB6-BE0D-45FA-BEF7-3449C8677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2" y="188348"/>
            <a:ext cx="4286280" cy="714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2108E-D8BC-4A5E-B802-6965E7D131FB}"/>
              </a:ext>
            </a:extLst>
          </p:cNvPr>
          <p:cNvSpPr txBox="1"/>
          <p:nvPr/>
        </p:nvSpPr>
        <p:spPr>
          <a:xfrm>
            <a:off x="2365298" y="1086451"/>
            <a:ext cx="7668344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Capítulo IV: Histórias de Sucesso</a:t>
            </a:r>
          </a:p>
        </p:txBody>
      </p:sp>
    </p:spTree>
    <p:extLst>
      <p:ext uri="{BB962C8B-B14F-4D97-AF65-F5344CB8AC3E}">
        <p14:creationId xmlns:p14="http://schemas.microsoft.com/office/powerpoint/2010/main" xmlns="" val="30295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500</Words>
  <Application>Microsoft Office PowerPoint</Application>
  <PresentationFormat>Personalizar</PresentationFormat>
  <Paragraphs>76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EMPREENDEDORES, HISTÓRIAS DE SUCESSO.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EMPREENDEDORES, HISTÓRIAS DE SUCESSO.</dc:title>
  <dc:creator>Gabriela Brito</dc:creator>
  <cp:lastModifiedBy>danielaf</cp:lastModifiedBy>
  <cp:revision>113</cp:revision>
  <dcterms:created xsi:type="dcterms:W3CDTF">2018-11-02T19:36:25Z</dcterms:created>
  <dcterms:modified xsi:type="dcterms:W3CDTF">2018-11-12T15:42:51Z</dcterms:modified>
</cp:coreProperties>
</file>