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9" r:id="rId10"/>
    <p:sldId id="261" r:id="rId11"/>
    <p:sldId id="26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4032-B352-46C7-82E6-FF2E50F708A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B5785-A1B6-4D7E-B1A4-D1EEEE7A0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35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B5785-A1B6-4D7E-B1A4-D1EEEE7A0B0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B5785-A1B6-4D7E-B1A4-D1EEEE7A0B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68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958A137-FD5E-4BB8-94AC-056ECEDA5B7C}" type="datetime1">
              <a:rPr lang="pt-BR" smtClean="0"/>
              <a:t>22/05/2017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BC39-5AB8-4A54-9664-52E8EC87CA28}" type="datetime1">
              <a:rPr lang="pt-BR" smtClean="0"/>
              <a:t>22/05/2017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C46A-5CF3-4051-AC36-37FBE2584A97}" type="datetime1">
              <a:rPr lang="pt-BR" smtClean="0"/>
              <a:t>22/05/2017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BEB-5F80-4AF2-A13B-CCB707FF7AA3}" type="datetime1">
              <a:rPr lang="pt-BR" smtClean="0"/>
              <a:t>22/05/2017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A66E4ED-B095-48B1-B87C-29B31639E49C}" type="datetime1">
              <a:rPr lang="pt-BR" smtClean="0"/>
              <a:t>22/05/2017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72CF-0D46-414E-99BB-73E7C936FDA8}" type="datetime1">
              <a:rPr lang="pt-BR" smtClean="0"/>
              <a:t>22/05/2017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A7D-CD49-46FF-BD81-5345BCCEAAAE}" type="datetime1">
              <a:rPr lang="pt-BR" smtClean="0"/>
              <a:t>22/05/2017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5BEB-DF88-4C91-AE9B-D9007BCACC49}" type="datetime1">
              <a:rPr lang="pt-BR" smtClean="0"/>
              <a:t>22/05/2017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58B8-823A-4568-B6BE-1C5ECE576C32}" type="datetime1">
              <a:rPr lang="pt-BR" smtClean="0"/>
              <a:t>22/05/2017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6614-76F4-469D-BCB5-2EA207AC6D8E}" type="datetime1">
              <a:rPr lang="pt-BR" smtClean="0"/>
              <a:t>22/05/2017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6939-AD07-4E11-99E5-10D6307BAD5E}" type="datetime1">
              <a:rPr lang="pt-BR" smtClean="0"/>
              <a:t>22/05/2017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C99BD1-3539-483E-9ECE-9777DB53DDF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C4CE5D-0A77-4007-B497-7DBD5BC253E3}" type="datetime1">
              <a:rPr lang="pt-BR" smtClean="0"/>
              <a:t>22/05/2017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Fig Unimesp                Abril.2017               Profº Mestre Paulo José Folgueral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 de caso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processo de reengenharia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Endomarketing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640289"/>
            <a:ext cx="7848872" cy="5092967"/>
          </a:xfrm>
        </p:spPr>
        <p:txBody>
          <a:bodyPr>
            <a:normAutofit fontScale="92500" lnSpcReduction="20000"/>
          </a:bodyPr>
          <a:lstStyle/>
          <a:p>
            <a:pPr marL="18288" indent="0">
              <a:lnSpc>
                <a:spcPct val="170000"/>
              </a:lnSpc>
              <a:buNone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  <a:p>
            <a:pPr marL="18288" indent="0" algn="just">
              <a:lnSpc>
                <a:spcPct val="17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pesquisas bibliográficas e de campo, responde-se ao problema, que “O processo  de Consultoria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ou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Reengenharia afetou os colaboradores internos”.</a:t>
            </a:r>
          </a:p>
          <a:p>
            <a:pPr marL="18288" indent="0" algn="just">
              <a:lnSpc>
                <a:spcPct val="17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da pesquisa bibliográfica e de campo, satisfaz-se a hipótese de que o Endomarketing é positivo para os colaboradores na ocorrência de Consultoria e ou Reengenharia, por se tratar de ferramenta facilitadora da comunicação interna, cuja ausência resultou no insucesso do planejamento da Industrial Levorin S/A.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875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17709"/>
            <a:ext cx="7848872" cy="5791955"/>
          </a:xfrm>
        </p:spPr>
        <p:txBody>
          <a:bodyPr>
            <a:normAutofit fontScale="62500" lnSpcReduction="20000"/>
          </a:bodyPr>
          <a:lstStyle/>
          <a:p>
            <a:pPr marL="18288" indent="0">
              <a:lnSpc>
                <a:spcPct val="170000"/>
              </a:lnSpc>
              <a:buNone/>
            </a:pP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</a:p>
          <a:p>
            <a:pPr algn="just">
              <a:lnSpc>
                <a:spcPct val="170000"/>
              </a:lnSpc>
            </a:pPr>
            <a:r>
              <a:rPr lang="pt-BR" sz="2900" b="1" dirty="0">
                <a:effectLst/>
              </a:rPr>
              <a:t>BEKING</a:t>
            </a:r>
            <a:r>
              <a:rPr lang="pt-BR" sz="2900" dirty="0">
                <a:effectLst/>
              </a:rPr>
              <a:t>, Saul </a:t>
            </a:r>
            <a:r>
              <a:rPr lang="pt-BR" sz="2900" dirty="0" err="1">
                <a:effectLst/>
              </a:rPr>
              <a:t>Faingaus</a:t>
            </a:r>
            <a:r>
              <a:rPr lang="pt-BR" sz="2900" dirty="0">
                <a:effectLst/>
              </a:rPr>
              <a:t>. </a:t>
            </a:r>
            <a:r>
              <a:rPr lang="pt-BR" sz="2900" b="1" dirty="0">
                <a:effectLst/>
              </a:rPr>
              <a:t>Conversando Sobre Endomarketing.</a:t>
            </a:r>
            <a:r>
              <a:rPr lang="pt-BR" sz="2900" dirty="0">
                <a:effectLst/>
              </a:rPr>
              <a:t> USA: Makron Books, 1995.</a:t>
            </a:r>
          </a:p>
          <a:p>
            <a:pPr algn="just">
              <a:lnSpc>
                <a:spcPct val="170000"/>
              </a:lnSpc>
            </a:pPr>
            <a:r>
              <a:rPr lang="pt-BR" sz="2900" b="1" dirty="0">
                <a:effectLst/>
              </a:rPr>
              <a:t>COSTA</a:t>
            </a:r>
            <a:r>
              <a:rPr lang="pt-BR" sz="2900" dirty="0">
                <a:effectLst/>
              </a:rPr>
              <a:t>, Daniel, </a:t>
            </a:r>
            <a:r>
              <a:rPr lang="pt-BR" sz="2900" b="1" dirty="0">
                <a:effectLst/>
              </a:rPr>
              <a:t>Não existe Gestão sem Comunicação – Como Conectar Endomarketing Liderança e Engajamento</a:t>
            </a:r>
            <a:r>
              <a:rPr lang="pt-BR" sz="2900" dirty="0">
                <a:effectLst/>
              </a:rPr>
              <a:t>. Dublinense, 2014.</a:t>
            </a:r>
          </a:p>
          <a:p>
            <a:pPr algn="just">
              <a:lnSpc>
                <a:spcPct val="170000"/>
              </a:lnSpc>
            </a:pPr>
            <a:r>
              <a:rPr lang="pt-BR" sz="2900" b="1" dirty="0">
                <a:effectLst/>
              </a:rPr>
              <a:t>HAMMER, </a:t>
            </a:r>
            <a:r>
              <a:rPr lang="pt-BR" sz="2900" dirty="0">
                <a:effectLst/>
              </a:rPr>
              <a:t>Michael e</a:t>
            </a:r>
            <a:r>
              <a:rPr lang="pt-BR" sz="2900" b="1" dirty="0">
                <a:effectLst/>
              </a:rPr>
              <a:t> CHAMPY, </a:t>
            </a:r>
            <a:r>
              <a:rPr lang="pt-BR" sz="2900" dirty="0">
                <a:effectLst/>
              </a:rPr>
              <a:t>James.</a:t>
            </a:r>
            <a:r>
              <a:rPr lang="pt-BR" sz="2900" b="1" dirty="0">
                <a:effectLst/>
              </a:rPr>
              <a:t> Reengenharia Revolucionando a Empresa em função dos Clientes, da Concorrência e das Grandes Mudanças da Gerência</a:t>
            </a:r>
            <a:r>
              <a:rPr lang="pt-BR" sz="2900" dirty="0">
                <a:effectLst/>
              </a:rPr>
              <a:t>. 18 ed. Rio de Janeiro: Campus, 1994.</a:t>
            </a:r>
          </a:p>
          <a:p>
            <a:pPr algn="just">
              <a:lnSpc>
                <a:spcPct val="170000"/>
              </a:lnSpc>
            </a:pPr>
            <a:r>
              <a:rPr lang="pt-BR" sz="2900" b="1" dirty="0">
                <a:effectLst/>
              </a:rPr>
              <a:t>MAIA</a:t>
            </a:r>
            <a:r>
              <a:rPr lang="pt-BR" sz="2900" dirty="0">
                <a:effectLst/>
              </a:rPr>
              <a:t>, Paulo Leandro. </a:t>
            </a:r>
            <a:r>
              <a:rPr lang="pt-BR" sz="2900" b="1" dirty="0">
                <a:effectLst/>
              </a:rPr>
              <a:t>O ABC da Metodologia – Métodos e Técnicas para elaborar Trabalhos Científicos (ABNT)</a:t>
            </a:r>
            <a:r>
              <a:rPr lang="pt-BR" sz="2900" dirty="0">
                <a:effectLst/>
              </a:rPr>
              <a:t>. São Paulo: </a:t>
            </a:r>
            <a:r>
              <a:rPr lang="pt-BR" sz="2900" dirty="0" err="1">
                <a:effectLst/>
              </a:rPr>
              <a:t>Leud</a:t>
            </a:r>
            <a:r>
              <a:rPr lang="pt-BR" sz="2900" dirty="0">
                <a:effectLst/>
              </a:rPr>
              <a:t>, 2008.</a:t>
            </a:r>
          </a:p>
          <a:p>
            <a:pPr algn="just">
              <a:lnSpc>
                <a:spcPct val="170000"/>
              </a:lnSpc>
            </a:pPr>
            <a:r>
              <a:rPr lang="pt-BR" sz="2900" b="1" dirty="0">
                <a:effectLst/>
              </a:rPr>
              <a:t>MORRIS</a:t>
            </a:r>
            <a:r>
              <a:rPr lang="pt-BR" sz="2900" dirty="0">
                <a:effectLst/>
              </a:rPr>
              <a:t>, Daniel, </a:t>
            </a:r>
            <a:r>
              <a:rPr lang="pt-BR" sz="2900" b="1" dirty="0">
                <a:effectLst/>
              </a:rPr>
              <a:t>BRANDON</a:t>
            </a:r>
            <a:r>
              <a:rPr lang="pt-BR" sz="2900" dirty="0">
                <a:effectLst/>
              </a:rPr>
              <a:t>, Joel. </a:t>
            </a:r>
            <a:r>
              <a:rPr lang="pt-BR" sz="2900" b="1" dirty="0">
                <a:effectLst/>
              </a:rPr>
              <a:t>Reengenharia: reestruturando sua empresa.</a:t>
            </a:r>
            <a:r>
              <a:rPr lang="pt-BR" sz="2900" dirty="0">
                <a:effectLst/>
              </a:rPr>
              <a:t> São Paulo: Makron, 1994.</a:t>
            </a:r>
            <a:endParaRPr lang="pt-B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11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774977"/>
            <a:ext cx="7848872" cy="5313527"/>
          </a:xfrm>
        </p:spPr>
        <p:txBody>
          <a:bodyPr>
            <a:normAutofit fontScale="47500" lnSpcReduction="20000"/>
          </a:bodyPr>
          <a:lstStyle/>
          <a:p>
            <a:pPr marL="18288" indent="0" algn="ctr">
              <a:buNone/>
            </a:pPr>
            <a:r>
              <a:rPr lang="pt-BR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CURSO DE ADMINISTRAÇÃO DE EMPRESAS</a:t>
            </a:r>
          </a:p>
          <a:p>
            <a:pPr marL="18288" indent="0" algn="ctr">
              <a:buNone/>
            </a:pPr>
            <a:r>
              <a:rPr lang="pt-BR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8º B – Sala 622</a:t>
            </a:r>
          </a:p>
          <a:p>
            <a:pPr marL="18288" indent="0" algn="ctr"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70000"/>
              </a:lnSpc>
              <a:buNone/>
            </a:pPr>
            <a:r>
              <a:rPr lang="pt-BR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INTEGRANTES: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Beatriz Nobre Herrera – 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12130096</a:t>
            </a:r>
            <a:endParaRPr lang="pt-B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Vívian</a:t>
            </a: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Gonçalves Aguiar – RA 12160060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pt-B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70000"/>
              </a:lnSpc>
              <a:buNone/>
            </a:pPr>
            <a:r>
              <a:rPr lang="pt-BR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ORIENTADORES: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Mestre Juarez Marques Leite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Mestre Paulo José Lopes </a:t>
            </a:r>
            <a:r>
              <a:rPr lang="pt-BR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pt-B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Mestre Paulo Leandro Maia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39552" y="116632"/>
            <a:ext cx="7992888" cy="658345"/>
            <a:chOff x="539552" y="116632"/>
            <a:chExt cx="7992888" cy="658345"/>
          </a:xfrm>
        </p:grpSpPr>
        <p:grpSp>
          <p:nvGrpSpPr>
            <p:cNvPr id="7" name="Grupo 6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8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12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391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95537"/>
            <a:ext cx="7848872" cy="5092967"/>
          </a:xfrm>
        </p:spPr>
        <p:txBody>
          <a:bodyPr>
            <a:normAutofit/>
          </a:bodyPr>
          <a:lstStyle/>
          <a:p>
            <a:pPr marL="18288" indent="0">
              <a:lnSpc>
                <a:spcPct val="170000"/>
              </a:lnSpc>
              <a:buNone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ROTEIRO DE APRESENTAÇÃO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29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5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   </a:t>
              </a:r>
              <a:r>
                <a:rPr lang="pt-BR" sz="1700" b="1" dirty="0" smtClean="0"/>
                <a:t>Maio</a:t>
              </a:r>
              <a:r>
                <a:rPr lang="pt-BR" sz="1700" b="1" dirty="0" smtClean="0"/>
                <a:t>.2017  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620688"/>
            <a:ext cx="7848872" cy="5092967"/>
          </a:xfrm>
        </p:spPr>
        <p:txBody>
          <a:bodyPr>
            <a:normAutofit/>
          </a:bodyPr>
          <a:lstStyle/>
          <a:p>
            <a:pPr marL="18288" indent="0">
              <a:lnSpc>
                <a:spcPct val="170000"/>
              </a:lnSpc>
              <a:buNone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092967"/>
          </a:xfrm>
        </p:spPr>
        <p:txBody>
          <a:bodyPr>
            <a:normAutofit/>
          </a:bodyPr>
          <a:lstStyle/>
          <a:p>
            <a:pPr marL="18288" indent="0">
              <a:lnSpc>
                <a:spcPct val="170000"/>
              </a:lnSpc>
              <a:buNone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do Endomarketing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experiência de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Hawthorne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Conceito do Endomarketing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do Endomarketing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36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092967"/>
          </a:xfrm>
        </p:spPr>
        <p:txBody>
          <a:bodyPr>
            <a:normAutofit/>
          </a:bodyPr>
          <a:lstStyle/>
          <a:p>
            <a:pPr marL="18288" indent="0">
              <a:lnSpc>
                <a:spcPct val="170000"/>
              </a:lnSpc>
              <a:buNone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da Reengenharia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Conceito da Reengenharia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da Reengenharia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41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7848872" cy="5092967"/>
          </a:xfrm>
        </p:spPr>
        <p:txBody>
          <a:bodyPr>
            <a:normAutofit/>
          </a:bodyPr>
          <a:lstStyle/>
          <a:p>
            <a:pPr marL="18288" indent="0">
              <a:lnSpc>
                <a:spcPct val="170000"/>
              </a:lnSpc>
              <a:buNone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</a:p>
          <a:p>
            <a:pPr marL="18288" indent="0">
              <a:lnSpc>
                <a:spcPct val="170000"/>
              </a:lnSpc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 DE CASO NA EMPRESA:</a:t>
            </a:r>
          </a:p>
          <a:p>
            <a:pPr marL="18288" indent="0">
              <a:lnSpc>
                <a:spcPct val="170000"/>
              </a:lnSpc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LEVORIN S/A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Empresa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da Empresa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9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68608"/>
            <a:ext cx="7848872" cy="60076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ORIGEM DO ESTUDO DE CASO</a:t>
            </a:r>
          </a:p>
          <a:p>
            <a:pPr lvl="1" algn="just">
              <a:lnSpc>
                <a:spcPct val="170000"/>
              </a:lnSpc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– Passagem da Superintendência de familiar para CLT com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Henning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pt-B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ingresso da 1ª Consultoria</a:t>
            </a:r>
            <a:r>
              <a:rPr lang="pt-BR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 </a:t>
            </a:r>
            <a:r>
              <a:rPr lang="pt-BR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Thornton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70000"/>
              </a:lnSpc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Ingresso da 2ª Consultoria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Patner’s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Victor Serra.</a:t>
            </a:r>
          </a:p>
          <a:p>
            <a:pPr lvl="1" algn="just">
              <a:lnSpc>
                <a:spcPct val="170000"/>
              </a:lnSpc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Ingresso da 3ª e última Consultoria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Ivix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Criation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Pedro </a:t>
            </a:r>
            <a:r>
              <a:rPr lang="pt-BR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Guizzo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COLETA DOS DADOS</a:t>
            </a:r>
          </a:p>
          <a:p>
            <a:pPr lvl="1">
              <a:lnSpc>
                <a:spcPct val="170000"/>
              </a:lnSpc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 In loco e pesquisa por formulário eletrônico.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</a:t>
              </a:r>
              <a:r>
                <a:rPr lang="pt-BR" sz="1700" b="1" dirty="0" smtClean="0"/>
                <a:t>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55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03040" y="152584"/>
            <a:ext cx="7992888" cy="658345"/>
            <a:chOff x="539552" y="116632"/>
            <a:chExt cx="7992888" cy="658345"/>
          </a:xfrm>
        </p:grpSpPr>
        <p:grpSp>
          <p:nvGrpSpPr>
            <p:cNvPr id="12" name="Grupo 11"/>
            <p:cNvGrpSpPr/>
            <p:nvPr/>
          </p:nvGrpSpPr>
          <p:grpSpPr>
            <a:xfrm flipV="1">
              <a:off x="539552" y="332656"/>
              <a:ext cx="7919864" cy="442321"/>
              <a:chOff x="576064" y="5794991"/>
              <a:chExt cx="7919864" cy="442321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  <p:sp>
          <p:nvSpPr>
            <p:cNvPr id="15" name="Espaço Reservado para Rodapé 4"/>
            <p:cNvSpPr txBox="1">
              <a:spLocks/>
            </p:cNvSpPr>
            <p:nvPr/>
          </p:nvSpPr>
          <p:spPr>
            <a:xfrm>
              <a:off x="683568" y="116632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smtClean="0"/>
                <a:t>Endomarketing, um Estudo de Caso durante o Processo de Reengenharia</a:t>
              </a:r>
              <a:endParaRPr lang="pt-BR" sz="1700" b="1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76064" y="6088504"/>
            <a:ext cx="7956376" cy="652864"/>
            <a:chOff x="576064" y="5866999"/>
            <a:chExt cx="7956376" cy="652864"/>
          </a:xfrm>
        </p:grpSpPr>
        <p:sp>
          <p:nvSpPr>
            <p:cNvPr id="20" name="Espaço Reservado para Rodapé 4"/>
            <p:cNvSpPr txBox="1">
              <a:spLocks/>
            </p:cNvSpPr>
            <p:nvPr/>
          </p:nvSpPr>
          <p:spPr>
            <a:xfrm>
              <a:off x="683568" y="6154738"/>
              <a:ext cx="7848872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pt-BR"/>
              </a:defPPr>
              <a:lvl1pPr marL="0" algn="l" defTabSz="914400" rtl="0" eaLnBrk="1" latinLnBrk="0" hangingPunct="1">
                <a:defRPr sz="1100" kern="1200">
                  <a:solidFill>
                    <a:schemeClr val="tx1">
                      <a:alpha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700" b="1" dirty="0" err="1" smtClean="0"/>
                <a:t>Fig</a:t>
              </a:r>
              <a:r>
                <a:rPr lang="pt-BR" sz="1700" b="1" dirty="0" smtClean="0"/>
                <a:t> </a:t>
              </a:r>
              <a:r>
                <a:rPr lang="pt-BR" sz="1700" b="1" dirty="0" err="1" smtClean="0"/>
                <a:t>Unimesp</a:t>
              </a:r>
              <a:r>
                <a:rPr lang="pt-BR" sz="1700" b="1" dirty="0" smtClean="0"/>
                <a:t>             </a:t>
              </a:r>
              <a:r>
                <a:rPr lang="pt-BR" sz="1700" b="1" dirty="0" smtClean="0"/>
                <a:t>Maio.2017             </a:t>
              </a:r>
              <a:r>
                <a:rPr lang="pt-BR" sz="1700" b="1" dirty="0" err="1" smtClean="0"/>
                <a:t>Profº</a:t>
              </a:r>
              <a:r>
                <a:rPr lang="pt-BR" sz="1700" b="1" dirty="0" smtClean="0"/>
                <a:t> Mestre Paulo José Lopes </a:t>
              </a:r>
              <a:r>
                <a:rPr lang="pt-BR" sz="1700" b="1" dirty="0" err="1" smtClean="0"/>
                <a:t>Folgueral</a:t>
              </a:r>
              <a:endParaRPr lang="pt-BR" sz="1700" b="1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76064" y="5866999"/>
              <a:ext cx="7919864" cy="442321"/>
              <a:chOff x="576064" y="5794991"/>
              <a:chExt cx="7919864" cy="442321"/>
            </a:xfrm>
          </p:grpSpPr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5794991"/>
                <a:ext cx="3923928" cy="442321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064" y="5794991"/>
                <a:ext cx="3923928" cy="442321"/>
              </a:xfrm>
              <a:prstGeom prst="rect">
                <a:avLst/>
              </a:prstGeom>
            </p:spPr>
          </p:pic>
        </p:grpSp>
      </p:grpSp>
      <p:grpSp>
        <p:nvGrpSpPr>
          <p:cNvPr id="8" name="Grupo 7"/>
          <p:cNvGrpSpPr/>
          <p:nvPr/>
        </p:nvGrpSpPr>
        <p:grpSpPr>
          <a:xfrm>
            <a:off x="215009" y="1249361"/>
            <a:ext cx="8677471" cy="4195863"/>
            <a:chOff x="34987" y="1124744"/>
            <a:chExt cx="9110028" cy="4195863"/>
          </a:xfrm>
        </p:grpSpPr>
        <p:grpSp>
          <p:nvGrpSpPr>
            <p:cNvPr id="4" name="Grupo 3"/>
            <p:cNvGrpSpPr/>
            <p:nvPr/>
          </p:nvGrpSpPr>
          <p:grpSpPr>
            <a:xfrm>
              <a:off x="34987" y="1124744"/>
              <a:ext cx="2376773" cy="4174021"/>
              <a:chOff x="323528" y="1437701"/>
              <a:chExt cx="2376773" cy="3861064"/>
            </a:xfrm>
          </p:grpSpPr>
          <p:sp>
            <p:nvSpPr>
              <p:cNvPr id="24" name="CaixaDeTexto 23"/>
              <p:cNvSpPr txBox="1"/>
              <p:nvPr/>
            </p:nvSpPr>
            <p:spPr>
              <a:xfrm>
                <a:off x="323528" y="1437701"/>
                <a:ext cx="226774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Como </a:t>
                </a:r>
                <a:r>
                  <a:rPr lang="pt-BR" dirty="0"/>
                  <a:t>você classifica a comunicação a respeito do ingresso da Consultoria na empresa?</a:t>
                </a:r>
              </a:p>
            </p:txBody>
          </p:sp>
          <p:pic>
            <p:nvPicPr>
              <p:cNvPr id="25" name="Imagem 24"/>
              <p:cNvPicPr/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2458" b="98874" l="16812" r="530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37" t="33842" r="46736"/>
              <a:stretch/>
            </p:blipFill>
            <p:spPr bwMode="auto">
              <a:xfrm>
                <a:off x="359532" y="3360968"/>
                <a:ext cx="2340769" cy="193779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" name="Grupo 2"/>
            <p:cNvGrpSpPr/>
            <p:nvPr/>
          </p:nvGrpSpPr>
          <p:grpSpPr>
            <a:xfrm>
              <a:off x="2267744" y="1124745"/>
              <a:ext cx="2304256" cy="4174020"/>
              <a:chOff x="3131840" y="1437701"/>
              <a:chExt cx="2304256" cy="3861063"/>
            </a:xfrm>
          </p:grpSpPr>
          <p:pic>
            <p:nvPicPr>
              <p:cNvPr id="26" name="Imagem 25"/>
              <p:cNvPicPr/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707" b="100000" l="17686" r="5004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81" t="32969" r="50000"/>
              <a:stretch/>
            </p:blipFill>
            <p:spPr bwMode="auto">
              <a:xfrm>
                <a:off x="3240361" y="3356991"/>
                <a:ext cx="2195735" cy="194177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7" name="CaixaDeTexto 26"/>
              <p:cNvSpPr txBox="1"/>
              <p:nvPr/>
            </p:nvSpPr>
            <p:spPr>
              <a:xfrm>
                <a:off x="3131840" y="1437701"/>
                <a:ext cx="226876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Como </a:t>
                </a:r>
                <a:r>
                  <a:rPr lang="pt-BR" dirty="0"/>
                  <a:t>você classifica a atuação da Consultoria durante o processo de Reengenharia, em sua rotina de trabalho?</a:t>
                </a: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6842502" y="1124745"/>
              <a:ext cx="2302513" cy="4195862"/>
              <a:chOff x="5042302" y="1437701"/>
              <a:chExt cx="2302513" cy="3882905"/>
            </a:xfrm>
          </p:grpSpPr>
          <p:pic>
            <p:nvPicPr>
              <p:cNvPr id="28" name="Imagem 27"/>
              <p:cNvPicPr/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9644" b="100000" l="19439" r="5641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92" t="29955" r="43894"/>
              <a:stretch/>
            </p:blipFill>
            <p:spPr bwMode="auto">
              <a:xfrm>
                <a:off x="5042303" y="3360968"/>
                <a:ext cx="2192251" cy="195963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5042302" y="1437701"/>
                <a:ext cx="23025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Classifique sua satisfação no trabalho após a Consultoria?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4572000" y="1124745"/>
              <a:ext cx="2268760" cy="4195862"/>
              <a:chOff x="4572000" y="1437701"/>
              <a:chExt cx="2268760" cy="3882905"/>
            </a:xfrm>
          </p:grpSpPr>
          <p:pic>
            <p:nvPicPr>
              <p:cNvPr id="30" name="Imagem 29"/>
              <p:cNvPicPr/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8947" b="99248" l="19621" r="540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94" t="29038" r="45477"/>
              <a:stretch/>
            </p:blipFill>
            <p:spPr bwMode="auto">
              <a:xfrm>
                <a:off x="4593873" y="3356992"/>
                <a:ext cx="2225015" cy="196361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1" name="CaixaDeTexto 30"/>
              <p:cNvSpPr txBox="1"/>
              <p:nvPr/>
            </p:nvSpPr>
            <p:spPr>
              <a:xfrm>
                <a:off x="4572000" y="1437701"/>
                <a:ext cx="22687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Classifique sua satisfação no trabalho antes da Consultoria?</a:t>
                </a:r>
              </a:p>
            </p:txBody>
          </p:sp>
        </p:grpSp>
      </p:grpSp>
      <p:sp>
        <p:nvSpPr>
          <p:cNvPr id="32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76672"/>
            <a:ext cx="7848872" cy="864097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DADOS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1331640" y="5733256"/>
            <a:ext cx="1584176" cy="369332"/>
            <a:chOff x="467544" y="5805264"/>
            <a:chExt cx="1584176" cy="369332"/>
          </a:xfrm>
        </p:grpSpPr>
        <p:sp>
          <p:nvSpPr>
            <p:cNvPr id="10" name="CaixaDeTexto 9"/>
            <p:cNvSpPr txBox="1"/>
            <p:nvPr/>
          </p:nvSpPr>
          <p:spPr>
            <a:xfrm>
              <a:off x="467544" y="580526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/>
                <a:t>Satisfatório</a:t>
              </a:r>
              <a:endParaRPr lang="pt-BR" dirty="0"/>
            </a:p>
          </p:txBody>
        </p:sp>
        <p:sp>
          <p:nvSpPr>
            <p:cNvPr id="38" name="Elipse 37"/>
            <p:cNvSpPr/>
            <p:nvPr/>
          </p:nvSpPr>
          <p:spPr>
            <a:xfrm>
              <a:off x="467544" y="5877272"/>
              <a:ext cx="251520" cy="2112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3288027" y="5733256"/>
            <a:ext cx="912101" cy="369332"/>
            <a:chOff x="3275856" y="5805264"/>
            <a:chExt cx="912101" cy="369332"/>
          </a:xfrm>
        </p:grpSpPr>
        <p:sp>
          <p:nvSpPr>
            <p:cNvPr id="35" name="CaixaDeTexto 34"/>
            <p:cNvSpPr txBox="1"/>
            <p:nvPr/>
          </p:nvSpPr>
          <p:spPr>
            <a:xfrm>
              <a:off x="3275856" y="5805264"/>
              <a:ext cx="91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/>
                <a:t>Bom</a:t>
              </a:r>
              <a:endParaRPr lang="pt-BR" dirty="0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5856" y="5877272"/>
              <a:ext cx="251520" cy="211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4572339" y="5733256"/>
            <a:ext cx="1211626" cy="369332"/>
            <a:chOff x="5112568" y="5805264"/>
            <a:chExt cx="1211626" cy="369332"/>
          </a:xfrm>
        </p:grpSpPr>
        <p:sp>
          <p:nvSpPr>
            <p:cNvPr id="36" name="CaixaDeTexto 35"/>
            <p:cNvSpPr txBox="1"/>
            <p:nvPr/>
          </p:nvSpPr>
          <p:spPr>
            <a:xfrm>
              <a:off x="5112568" y="5805264"/>
              <a:ext cx="121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/>
                <a:t>Regular</a:t>
              </a:r>
              <a:endParaRPr lang="pt-BR" dirty="0"/>
            </a:p>
          </p:txBody>
        </p:sp>
        <p:sp>
          <p:nvSpPr>
            <p:cNvPr id="40" name="Elipse 39"/>
            <p:cNvSpPr/>
            <p:nvPr/>
          </p:nvSpPr>
          <p:spPr>
            <a:xfrm>
              <a:off x="5112568" y="5877272"/>
              <a:ext cx="251520" cy="21123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6156176" y="5733256"/>
            <a:ext cx="1766557" cy="369332"/>
            <a:chOff x="6693875" y="5805264"/>
            <a:chExt cx="1766557" cy="369332"/>
          </a:xfrm>
        </p:grpSpPr>
        <p:sp>
          <p:nvSpPr>
            <p:cNvPr id="37" name="CaixaDeTexto 36"/>
            <p:cNvSpPr txBox="1"/>
            <p:nvPr/>
          </p:nvSpPr>
          <p:spPr>
            <a:xfrm>
              <a:off x="6693875" y="5805264"/>
              <a:ext cx="1766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/>
                <a:t>Insatisfatório</a:t>
              </a:r>
              <a:endParaRPr lang="pt-BR" dirty="0"/>
            </a:p>
          </p:txBody>
        </p:sp>
        <p:sp>
          <p:nvSpPr>
            <p:cNvPr id="41" name="Elipse 40"/>
            <p:cNvSpPr/>
            <p:nvPr/>
          </p:nvSpPr>
          <p:spPr>
            <a:xfrm>
              <a:off x="6696744" y="5877272"/>
              <a:ext cx="251520" cy="2112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02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1337</TotalTime>
  <Words>636</Words>
  <Application>Microsoft Office PowerPoint</Application>
  <PresentationFormat>Apresentação na tela (4:3)</PresentationFormat>
  <Paragraphs>87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Composto</vt:lpstr>
      <vt:lpstr>Endomarketing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Endomarketing</dc:title>
  <dc:creator>Vivian</dc:creator>
  <cp:lastModifiedBy>Vivian</cp:lastModifiedBy>
  <cp:revision>42</cp:revision>
  <dcterms:created xsi:type="dcterms:W3CDTF">2017-03-22T17:44:53Z</dcterms:created>
  <dcterms:modified xsi:type="dcterms:W3CDTF">2017-05-22T21:06:31Z</dcterms:modified>
</cp:coreProperties>
</file>