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7" r:id="rId10"/>
    <p:sldId id="268" r:id="rId11"/>
    <p:sldId id="269" r:id="rId12"/>
    <p:sldId id="261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4624" autoAdjust="0"/>
  </p:normalViewPr>
  <p:slideViewPr>
    <p:cSldViewPr>
      <p:cViewPr varScale="1">
        <p:scale>
          <a:sx n="53" d="100"/>
          <a:sy n="53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Plan1!$A$2</c:f>
              <c:strCache>
                <c:ptCount val="1"/>
                <c:pt idx="0">
                  <c:v>Antes do Plan. Financeiro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Val val="1"/>
          </c:dLbls>
          <c:cat>
            <c:numRef>
              <c:f>Plan1!$B$1:$D$1</c:f>
              <c:numCache>
                <c:formatCode>mmm/yy</c:formatCode>
                <c:ptCount val="3"/>
                <c:pt idx="0">
                  <c:v>41852</c:v>
                </c:pt>
                <c:pt idx="1">
                  <c:v>41883</c:v>
                </c:pt>
              </c:numCache>
            </c:numRef>
          </c:cat>
          <c:val>
            <c:numRef>
              <c:f>Plan1!$B$2:$D$2</c:f>
              <c:numCache>
                <c:formatCode>General</c:formatCode>
                <c:ptCount val="3"/>
                <c:pt idx="0" formatCode="_-&quot;R$&quot;\ * #,##0.00_-;\-&quot;R$&quot;\ * #,##0.00_-;_-&quot;R$&quot;\ * &quot;-&quot;??_-;_-@_-">
                  <c:v>4110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Depois do Plan Financeiro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spPr>
              <a:solidFill>
                <a:srgbClr val="00B050"/>
              </a:solidFill>
              <a:ln w="76200"/>
            </c:spPr>
          </c:dPt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Val val="1"/>
          </c:dLbls>
          <c:cat>
            <c:numRef>
              <c:f>Plan1!$B$1:$D$1</c:f>
              <c:numCache>
                <c:formatCode>mmm/yy</c:formatCode>
                <c:ptCount val="3"/>
                <c:pt idx="0">
                  <c:v>41852</c:v>
                </c:pt>
                <c:pt idx="1">
                  <c:v>41883</c:v>
                </c:pt>
              </c:numCache>
            </c:numRef>
          </c:cat>
          <c:val>
            <c:numRef>
              <c:f>Plan1!$B$3:$D$3</c:f>
              <c:numCache>
                <c:formatCode>_-"R$"\ * #,##0.00_-;\-"R$"\ * #,##0.00_-;_-"R$"\ * "-"??_-;_-@_-</c:formatCode>
                <c:ptCount val="3"/>
                <c:pt idx="1">
                  <c:v>3529.5</c:v>
                </c:pt>
              </c:numCache>
            </c:numRef>
          </c:val>
        </c:ser>
        <c:ser>
          <c:idx val="2"/>
          <c:order val="2"/>
          <c:tx>
            <c:strRef>
              <c:f>Plan1!$A$4</c:f>
              <c:strCache>
                <c:ptCount val="1"/>
              </c:strCache>
            </c:strRef>
          </c:tx>
          <c:cat>
            <c:numRef>
              <c:f>Plan1!$B$1:$D$1</c:f>
              <c:numCache>
                <c:formatCode>mmm/yy</c:formatCode>
                <c:ptCount val="3"/>
                <c:pt idx="0">
                  <c:v>41852</c:v>
                </c:pt>
                <c:pt idx="1">
                  <c:v>41883</c:v>
                </c:pt>
              </c:numCache>
            </c:numRef>
          </c:cat>
          <c:val>
            <c:numRef>
              <c:f>Plan1!$B$4:$D$4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Plan1!$A$5</c:f>
              <c:strCache>
                <c:ptCount val="1"/>
              </c:strCache>
            </c:strRef>
          </c:tx>
          <c:cat>
            <c:numRef>
              <c:f>Plan1!$B$1:$D$1</c:f>
              <c:numCache>
                <c:formatCode>mmm/yy</c:formatCode>
                <c:ptCount val="3"/>
                <c:pt idx="0">
                  <c:v>41852</c:v>
                </c:pt>
                <c:pt idx="1">
                  <c:v>41883</c:v>
                </c:pt>
              </c:numCache>
            </c:numRef>
          </c:cat>
          <c:val>
            <c:numRef>
              <c:f>Plan1!$B$5:$D$5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axId val="118926720"/>
        <c:axId val="56624256"/>
      </c:barChart>
      <c:dateAx>
        <c:axId val="118926720"/>
        <c:scaling>
          <c:orientation val="minMax"/>
        </c:scaling>
        <c:axPos val="b"/>
        <c:numFmt formatCode="mmm/yy" sourceLinked="1"/>
        <c:tickLblPos val="nextTo"/>
        <c:crossAx val="56624256"/>
        <c:crosses val="autoZero"/>
        <c:auto val="1"/>
        <c:lblOffset val="100"/>
      </c:dateAx>
      <c:valAx>
        <c:axId val="56624256"/>
        <c:scaling>
          <c:orientation val="minMax"/>
        </c:scaling>
        <c:axPos val="l"/>
        <c:majorGridlines/>
        <c:numFmt formatCode="_-&quot;R$&quot;\ * #,##0.00_-;\-&quot;R$&quot;\ * #,##0.00_-;_-&quot;R$&quot;\ * &quot;-&quot;??_-;_-@_-" sourceLinked="1"/>
        <c:tickLblPos val="nextTo"/>
        <c:crossAx val="118926720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UTILIZANDO O PLANEJAMENTO FINANCEIRO COMO FONTE DE EQUILÍBRIO, UM ENFOQUE FAMILIAR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FC3C0-8AE6-47DE-A190-39E94B5D2DE3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ORIENTADOR: PROF. MS PAULO FOLGUERAL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75B7A-DC50-42F3-B1A8-0BA8F5407C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UTILIZANDO O PLANEJAMENTO FINANCEIRO COMO FONTE DE EQUILÍBRIO, UM ENFOQUE FAMILIAR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9A6C3-25D3-4070-9DC3-B485E7E6032E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ORIENTADOR: PROF. MS PAULO FOLGUERAL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31F70-94B2-4305-9B65-FB92ED6B48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ORIENTADOR: PROF. MS PAULO FOLGUERAL</a:t>
            </a:r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 smtClean="0"/>
              <a:t>UTILIZANDO O PLANEJAMENTO FINANCEIRO COMO FONTE DE EQUILÍBRIO, UM ENFOQUE FAMILIAR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6CC3109-C35A-4D8B-994A-127C87A34B17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531F70-94B2-4305-9B65-FB92ED6B48B4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UTILIZANDO O PLANEJAMENTO FINANCEIRO COMO FONTE DE EQUILÍBRIO, UM ENFOQUE FAMILIAR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</a:t>
            </a:r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D5CF5D05-F807-498E-A7AA-1866F3D0166A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C531F70-94B2-4305-9B65-FB92ED6B48B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655D-E70C-43B9-B835-F7715B367EDA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1D31-F884-4A68-BCE4-6343309A86B5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8D40-7BB7-48F4-BAC5-645DFC7129C5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572AB-825C-4D61-AC3E-DA6BC8369CF3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ACF6-F08F-4EB6-B022-3CB79951200A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A3E9-B200-4211-A083-C6783171E4EE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981F-4670-4B1E-80FC-7DB726E3F574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205A-68D1-43FC-9AF1-4CDA92EC3015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0FE80-103C-46B7-8B06-2AFC71BC718C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0BAC-5C24-47A6-BB18-2FD6BB77A465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74E4-725F-4A28-9FDE-6AB15826DD3F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0A48C-307E-4132-B6A3-5C43C94946BC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33000"/>
            <a:lum/>
          </a:blip>
          <a:srcRect/>
          <a:stretch>
            <a:fillRect l="-30000" t="-30000" r="2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Utilizando o Planejamento Financeiro como Fonte de Equilíbrio, um Enfoque Familiar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ACF6-F08F-4EB6-B022-3CB79951200A}" type="datetime1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ORIENTADOR: PROF. MS PAULO FOLGUERAL                                                                    NOVEMBRO/2014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9E20-ECCE-43C5-9C24-0974C3524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ugest&#227;o%20para%20elabora&#231;&#227;o%20de%20um%20plano%20de%20metas.doc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ODELO%20-%20PLANILHA%20OR&#199;AMENTARIA.docx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2886094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UTILIZANDO O PLANEJAMENTO FINANCEIRO COMO FONTE DE EQUILÍBRIO, UM ENFOQUE FAMILIAR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285984" y="6356350"/>
            <a:ext cx="6500858" cy="365125"/>
          </a:xfrm>
        </p:spPr>
        <p:txBody>
          <a:bodyPr/>
          <a:lstStyle/>
          <a:p>
            <a:pPr algn="r"/>
            <a:r>
              <a:rPr lang="pt-BR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ORIENTADOR: PROF. MS PAULO FOLGUERAL</a:t>
            </a:r>
            <a:endParaRPr lang="pt-BR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1472" y="42860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/>
              <a:t>Economia com redução de gastos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Consumo de Energia: Redução de 20%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Telefone: Redução de 50%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Consumo de Água : Redução de 20%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Supermercados: Redução de 30%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Vestuários : Redução de 15%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>Lazer : Redução de 30%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715140" y="1357298"/>
            <a:ext cx="206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CAPITULO IV</a:t>
            </a:r>
            <a:endParaRPr lang="pt-BR" sz="2800" b="1" dirty="0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Utilizando o Planejamento Financeiro como Fonte de Equilíbrio, um Enfoque Familiar</a:t>
            </a:r>
            <a:endParaRPr lang="pt-BR" sz="24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714348" y="1600201"/>
          <a:ext cx="7972452" cy="463348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986226"/>
                <a:gridCol w="3986226"/>
              </a:tblGrid>
              <a:tr h="3566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/>
                        <a:t>ORÇAMENTO FAMILIAR - FAMÍLIA OLIVEIRA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75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</a:rPr>
                        <a:t>RECEITAS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1" u="none" strike="noStrike" dirty="0"/>
                        <a:t>TOTAL DAS RECEITAS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3.900,00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</a:rPr>
                        <a:t>DESPESAS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Gastos com Manutenção da casa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1.046,00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Consumo com</a:t>
                      </a:r>
                      <a:r>
                        <a:rPr lang="pt-BR" sz="1600" u="none" strike="noStrike" baseline="0" dirty="0" smtClean="0"/>
                        <a:t> supermercados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350,00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com veículos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</a:t>
                      </a:r>
                      <a:r>
                        <a:rPr lang="pt-BR" sz="1600" u="none" strike="noStrike" dirty="0" smtClean="0"/>
                        <a:t>530,00</a:t>
                      </a: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com educação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500,00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com vestuário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</a:t>
                      </a:r>
                      <a:r>
                        <a:rPr lang="pt-BR" sz="1600" u="none" strike="noStrike" dirty="0" smtClean="0"/>
                        <a:t>195,50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com lazer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</a:t>
                      </a:r>
                      <a:r>
                        <a:rPr lang="pt-BR" sz="1600" u="none" strike="noStrike" dirty="0" smtClean="0"/>
                        <a:t>448,00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diversas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  </a:t>
                      </a:r>
                      <a:r>
                        <a:rPr lang="pt-BR" sz="1600" u="none" strike="noStrike" dirty="0" smtClean="0"/>
                        <a:t>80,00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Despesas financeiras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 smtClean="0"/>
                        <a:t> R$                 450,00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1" u="none" strike="noStrike" dirty="0"/>
                        <a:t>TOTAL DAS 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</a:t>
                      </a:r>
                      <a:r>
                        <a:rPr lang="pt-BR" sz="1600" u="none" strike="noStrike" dirty="0" smtClean="0"/>
                        <a:t>3.599,50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7554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1" u="none" strike="noStrike" dirty="0"/>
                        <a:t>RESULTADO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1" u="none" strike="noStrike" dirty="0" smtClean="0"/>
                        <a:t> </a:t>
                      </a:r>
                      <a:r>
                        <a:rPr lang="pt-BR" sz="2000" b="1" u="none" strike="noStrike" dirty="0" smtClean="0">
                          <a:solidFill>
                            <a:srgbClr val="00B050"/>
                          </a:solidFill>
                        </a:rPr>
                        <a:t>R$                 </a:t>
                      </a:r>
                      <a:r>
                        <a:rPr lang="pt-BR" sz="2000" b="1" u="none" strike="noStrike" dirty="0" smtClean="0">
                          <a:solidFill>
                            <a:srgbClr val="00B050"/>
                          </a:solidFill>
                        </a:rPr>
                        <a:t>300,50 </a:t>
                      </a:r>
                      <a:endParaRPr lang="pt-BR" sz="2000" b="1" i="0" u="none" strike="noStrike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643702" y="928670"/>
            <a:ext cx="206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CAPITULO IV</a:t>
            </a:r>
            <a:endParaRPr lang="pt-BR" sz="2800" b="1" dirty="0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 Oliveira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715140" y="1214422"/>
            <a:ext cx="206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CAPITULO IV</a:t>
            </a:r>
            <a:endParaRPr lang="pt-BR" sz="2800" b="1" dirty="0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714744" y="2214554"/>
            <a:ext cx="1285884" cy="114300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14,12%</a:t>
            </a:r>
            <a:endParaRPr lang="pt-BR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El"/>
        </p:bldSub>
      </p:bldGraphic>
      <p:bldP spid="11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571744"/>
            <a:ext cx="8229600" cy="9286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CONCLUSÃO</a:t>
            </a:r>
            <a:endParaRPr lang="pt-BR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19002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600" dirty="0" smtClean="0"/>
              <a:t>“A mente que se abre a uma nova </a:t>
            </a:r>
            <a:r>
              <a:rPr lang="pt-BR" sz="3600" dirty="0" err="1" smtClean="0"/>
              <a:t>ideia</a:t>
            </a:r>
            <a:r>
              <a:rPr lang="pt-BR" sz="3600" dirty="0" smtClean="0"/>
              <a:t> jamais voltará ao seu tamanho original.”</a:t>
            </a:r>
          </a:p>
          <a:p>
            <a:pPr algn="r">
              <a:buNone/>
            </a:pPr>
            <a:r>
              <a:rPr lang="pt-BR" sz="3600" dirty="0" smtClean="0"/>
              <a:t>Albert Einstein</a:t>
            </a:r>
            <a:endParaRPr lang="pt-BR" sz="3600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42915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DOMINGOS,</a:t>
            </a:r>
            <a:r>
              <a:rPr lang="pt-BR" sz="7200" dirty="0" smtClean="0"/>
              <a:t> Reinaldo. </a:t>
            </a:r>
            <a:r>
              <a:rPr lang="pt-BR" sz="7200" b="1" dirty="0" smtClean="0"/>
              <a:t>Como Evitar Imprevistos. </a:t>
            </a:r>
            <a:r>
              <a:rPr lang="pt-BR" sz="7200" dirty="0" smtClean="0"/>
              <a:t>8 ed. São Paulo: DSOP, 2012.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DOMINGOS,</a:t>
            </a:r>
            <a:r>
              <a:rPr lang="pt-BR" sz="7200" dirty="0" smtClean="0"/>
              <a:t> Reinaldo. </a:t>
            </a:r>
            <a:r>
              <a:rPr lang="pt-BR" sz="7200" b="1" dirty="0" smtClean="0"/>
              <a:t>Terapia Financeira: Realize seus sonhos com educação financeira.</a:t>
            </a:r>
            <a:r>
              <a:rPr lang="pt-BR" sz="7200" dirty="0" smtClean="0"/>
              <a:t> São Paulo: DSOP, 2012.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GITMAN, </a:t>
            </a:r>
            <a:r>
              <a:rPr lang="pt-BR" sz="7200" dirty="0" smtClean="0"/>
              <a:t>Lawrence J. </a:t>
            </a:r>
            <a:r>
              <a:rPr lang="pt-BR" sz="7200" b="1" dirty="0" smtClean="0"/>
              <a:t>Princípios de Administração Financeira.</a:t>
            </a:r>
            <a:r>
              <a:rPr lang="pt-BR" sz="7200" dirty="0" smtClean="0"/>
              <a:t> 3. ed. São Paulo: </a:t>
            </a:r>
            <a:r>
              <a:rPr lang="pt-BR" sz="7200" dirty="0" err="1" smtClean="0"/>
              <a:t>Harbra</a:t>
            </a:r>
            <a:r>
              <a:rPr lang="pt-BR" sz="7200" dirty="0" smtClean="0"/>
              <a:t>, 1987.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LIMA</a:t>
            </a:r>
            <a:r>
              <a:rPr lang="pt-BR" sz="7200" dirty="0" smtClean="0"/>
              <a:t>, Maria Cristina de; SANTOS, Rosa Maria de Sousa: </a:t>
            </a:r>
            <a:r>
              <a:rPr lang="pt-BR" sz="7200" b="1" dirty="0" smtClean="0"/>
              <a:t>Planejamento Financeiro Familiar: Como Administrar Melhor o Dinheiro da</a:t>
            </a:r>
            <a:r>
              <a:rPr lang="pt-BR" sz="7200" dirty="0" smtClean="0"/>
              <a:t> Família - SESI-DR/MG (Livreto)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MAIA,</a:t>
            </a:r>
            <a:r>
              <a:rPr lang="pt-BR" sz="7200" dirty="0" smtClean="0"/>
              <a:t> Paulo Leandro. </a:t>
            </a:r>
            <a:r>
              <a:rPr lang="pt-BR" sz="7200" b="1" dirty="0" smtClean="0"/>
              <a:t>O ABC da Metodologia: Métodos e técnicas para elaborar trabalhos científicos (ABNT). </a:t>
            </a:r>
            <a:r>
              <a:rPr lang="pt-BR" sz="7200" dirty="0" smtClean="0"/>
              <a:t>3. ed. São Paulo: Liv. e Ed. Universitária de Direito, 2011.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7200" b="1" dirty="0" smtClean="0"/>
              <a:t>TAVARES,</a:t>
            </a:r>
            <a:r>
              <a:rPr lang="pt-BR" sz="7200" dirty="0" smtClean="0"/>
              <a:t> Ary </a:t>
            </a:r>
            <a:r>
              <a:rPr lang="pt-BR" sz="7200" dirty="0" err="1" smtClean="0"/>
              <a:t>Baddini</a:t>
            </a:r>
            <a:r>
              <a:rPr lang="pt-BR" sz="7200" dirty="0" smtClean="0"/>
              <a:t>; </a:t>
            </a:r>
            <a:r>
              <a:rPr lang="pt-BR" sz="7200" b="1" dirty="0" smtClean="0"/>
              <a:t>MACHADO, </a:t>
            </a:r>
            <a:r>
              <a:rPr lang="pt-BR" sz="7200" dirty="0" smtClean="0"/>
              <a:t>José Roberto. </a:t>
            </a:r>
            <a:r>
              <a:rPr lang="pt-BR" sz="7200" b="1" dirty="0" smtClean="0"/>
              <a:t>Economia Familiar: Recomendações para sua vida financeira não naufragar.</a:t>
            </a:r>
            <a:r>
              <a:rPr lang="pt-BR" sz="7200" dirty="0" smtClean="0"/>
              <a:t> São Paulo: Liv. e Ed. Universitária de Direito, 2007.</a:t>
            </a:r>
          </a:p>
          <a:p>
            <a:pPr>
              <a:buNone/>
            </a:pPr>
            <a:endParaRPr lang="pt-BR" sz="3600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29388" y="1214422"/>
            <a:ext cx="2303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BIBLIOGRAFIA</a:t>
            </a:r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285752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t-BR" dirty="0" smtClean="0"/>
              <a:t>Bruna Alcântara dos Santos		00175112</a:t>
            </a:r>
          </a:p>
          <a:p>
            <a:pPr algn="r">
              <a:buNone/>
            </a:pPr>
            <a:r>
              <a:rPr lang="pt-BR" dirty="0" smtClean="0"/>
              <a:t>Jéssica R. Andrade de Azevedo	00201212</a:t>
            </a:r>
          </a:p>
          <a:p>
            <a:pPr algn="r">
              <a:buNone/>
            </a:pPr>
            <a:r>
              <a:rPr lang="pt-BR" dirty="0" err="1" smtClean="0"/>
              <a:t>Pamela</a:t>
            </a:r>
            <a:r>
              <a:rPr lang="pt-BR" dirty="0" smtClean="0"/>
              <a:t> Martins Peralta		00042512</a:t>
            </a:r>
          </a:p>
          <a:p>
            <a:pPr algn="r">
              <a:buNone/>
            </a:pPr>
            <a:endParaRPr lang="pt-BR" dirty="0" smtClean="0"/>
          </a:p>
          <a:p>
            <a:pPr algn="r">
              <a:buNone/>
            </a:pPr>
            <a:r>
              <a:rPr lang="pt-BR" dirty="0" smtClean="0"/>
              <a:t>ADMINISTRAÇÃO – 8°B – SALA 630</a:t>
            </a:r>
          </a:p>
          <a:p>
            <a:pPr algn="r"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57430"/>
            <a:ext cx="3543296" cy="3571900"/>
          </a:xfrm>
        </p:spPr>
        <p:txBody>
          <a:bodyPr>
            <a:normAutofit fontScale="92500" lnSpcReduction="20000"/>
          </a:bodyPr>
          <a:lstStyle/>
          <a:p>
            <a:r>
              <a:rPr lang="pt-BR" sz="3500" dirty="0" smtClean="0"/>
              <a:t>OBJETIVO</a:t>
            </a:r>
          </a:p>
          <a:p>
            <a:r>
              <a:rPr lang="pt-BR" sz="3500" dirty="0" smtClean="0"/>
              <a:t>JUSTIFICATIVA</a:t>
            </a:r>
          </a:p>
          <a:p>
            <a:r>
              <a:rPr lang="pt-BR" sz="3500" dirty="0" smtClean="0"/>
              <a:t>PROBLEMA </a:t>
            </a:r>
          </a:p>
          <a:p>
            <a:r>
              <a:rPr lang="pt-BR" sz="3500" dirty="0" smtClean="0"/>
              <a:t>HIPOTESE</a:t>
            </a:r>
          </a:p>
          <a:p>
            <a:r>
              <a:rPr lang="pt-BR" sz="3500" dirty="0" smtClean="0"/>
              <a:t>METODOLOGIA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72560" cy="365125"/>
          </a:xfrm>
        </p:spPr>
        <p:txBody>
          <a:bodyPr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7"/>
          <p:cNvSpPr txBox="1">
            <a:spLocks/>
          </p:cNvSpPr>
          <p:nvPr/>
        </p:nvSpPr>
        <p:spPr>
          <a:xfrm>
            <a:off x="428596" y="0"/>
            <a:ext cx="822960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Utilizando o Planejamento Financeiro como Fonte de Equilíbrio, um Enfoque Familiar</a:t>
            </a:r>
            <a:endParaRPr kumimoji="0" lang="pt-B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571472" y="1857375"/>
            <a:ext cx="7929618" cy="4097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ADMINISTRAÇÃO FINANCEIRA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História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Administração Financeira como estratégia</a:t>
            </a:r>
          </a:p>
          <a:p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I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2285992"/>
            <a:ext cx="8229600" cy="34718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PLANEJAMENTO FINANCEIRO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Conceito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Planejamento Financeiro com enfoque na família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Planejamento e orçamento familiar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II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Por que as pessoas não conseguem poupar?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A indústria do consumo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A diferença entre essencial e supérfluo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9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II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000528"/>
          </a:xfrm>
        </p:spPr>
        <p:txBody>
          <a:bodyPr/>
          <a:lstStyle/>
          <a:p>
            <a:r>
              <a:rPr lang="pt-BR" dirty="0" smtClean="0"/>
              <a:t>REALIZANDO O PLANEJAMENTO FINANCEIRO</a:t>
            </a:r>
          </a:p>
          <a:p>
            <a:pPr lvl="1"/>
            <a:r>
              <a:rPr lang="pt-BR" dirty="0" smtClean="0"/>
              <a:t>Passos para a elaboração do planejamento financeiro: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Reunir a família e fixar o </a:t>
            </a:r>
            <a:r>
              <a:rPr lang="pt-BR" dirty="0" smtClean="0">
                <a:hlinkClick r:id="rId2" action="ppaction://hlinkfile"/>
              </a:rPr>
              <a:t>plano de metas</a:t>
            </a:r>
            <a:r>
              <a:rPr lang="pt-BR" dirty="0" smtClean="0"/>
              <a:t>;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Anotar as despesas;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Elaborar o orçamento;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Comparar as despesas reais com o orçamento realizado;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9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II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5719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x-none" sz="3200" smtClean="0"/>
              <a:t>P</a:t>
            </a:r>
            <a:r>
              <a:rPr lang="pt-BR" sz="3200" dirty="0" err="1" smtClean="0"/>
              <a:t>lanilhas</a:t>
            </a:r>
            <a:r>
              <a:rPr lang="pt-BR" sz="3200" dirty="0" smtClean="0"/>
              <a:t> orçamentárias</a:t>
            </a:r>
          </a:p>
          <a:p>
            <a:pPr lvl="1"/>
            <a:r>
              <a:rPr lang="x-none" smtClean="0"/>
              <a:t>P</a:t>
            </a:r>
            <a:r>
              <a:rPr lang="pt-BR" dirty="0" err="1"/>
              <a:t>rincipais</a:t>
            </a:r>
            <a:r>
              <a:rPr lang="pt-BR" dirty="0"/>
              <a:t> funcionalidades</a:t>
            </a:r>
            <a:r>
              <a:rPr lang="x-none"/>
              <a:t>:</a:t>
            </a:r>
            <a:endParaRPr lang="pt-BR" dirty="0"/>
          </a:p>
          <a:p>
            <a:pPr lvl="1"/>
            <a:r>
              <a:rPr lang="x-none"/>
              <a:t>Estruturação para a </a:t>
            </a:r>
            <a:r>
              <a:rPr lang="x-none">
                <a:hlinkClick r:id="rId2" action="ppaction://hlinkfile"/>
              </a:rPr>
              <a:t>planilha orçamentária</a:t>
            </a:r>
            <a:endParaRPr lang="pt-BR" dirty="0"/>
          </a:p>
          <a:p>
            <a:pPr lvl="2"/>
            <a:r>
              <a:rPr lang="pt-BR" dirty="0"/>
              <a:t>Despesas Fixas</a:t>
            </a:r>
          </a:p>
          <a:p>
            <a:pPr lvl="2"/>
            <a:r>
              <a:rPr lang="pt-BR" dirty="0"/>
              <a:t>Despesas Variáveis</a:t>
            </a:r>
          </a:p>
          <a:p>
            <a:pPr lvl="2"/>
            <a:r>
              <a:rPr lang="pt-BR" dirty="0"/>
              <a:t>Despesas Extras</a:t>
            </a:r>
          </a:p>
          <a:p>
            <a:pPr lvl="2"/>
            <a:r>
              <a:rPr lang="pt-BR" dirty="0"/>
              <a:t>Despesas Adicionais</a:t>
            </a:r>
          </a:p>
          <a:p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143636" y="15716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III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714348" y="1357298"/>
          <a:ext cx="8015286" cy="495579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07643"/>
                <a:gridCol w="4007643"/>
              </a:tblGrid>
              <a:tr h="4854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/>
                        <a:t>ORÇAMENTO FAMILIAR - FAMÍLIA OLIVEIRA</a:t>
                      </a:r>
                    </a:p>
                    <a:p>
                      <a:pPr algn="ctr" fontAlgn="b"/>
                      <a:r>
                        <a:rPr lang="pt-BR" sz="1050" u="none" strike="noStrike" dirty="0"/>
                        <a:t> 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</a:rPr>
                        <a:t>RECEITAS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1" u="none" strike="noStrike" dirty="0"/>
                        <a:t>TOTAL DAS RECEITAS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/>
                        <a:t> R$               3.900,00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rgbClr val="FF0000"/>
                          </a:solidFill>
                        </a:rPr>
                        <a:t>DESPESAS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4531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Gastos com Manutenção da casa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1.180,00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Consumo com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supermercados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500,00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com veículos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530,00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com educação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500,00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com vestuário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  230,00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com lazer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/>
                        <a:t> R$                 640,00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diversas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/>
                        <a:t> R$                   80,00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Despesas financeiras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/>
                        <a:t> R$                 450,00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b="1" u="none" strike="noStrike" dirty="0"/>
                        <a:t>TOTAL DAS 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600" u="none" strike="noStrike" dirty="0"/>
                        <a:t> R$               4.110,00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633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/>
                        <a:t>RESULTADO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solidFill>
                            <a:srgbClr val="FF0000"/>
                          </a:solidFill>
                        </a:rPr>
                        <a:t>-R$                        210,00 </a:t>
                      </a:r>
                      <a:endParaRPr lang="pt-BR" sz="20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715140" y="714356"/>
            <a:ext cx="206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CAPITULO IV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Utilizando o Planejamento Financeiro como Fonte de Equilíbrio, um Enfoque Familiar</a:t>
            </a:r>
            <a:endParaRPr lang="pt-B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01122" cy="365125"/>
          </a:xfrm>
        </p:spPr>
        <p:txBody>
          <a:bodyPr numCol="1"/>
          <a:lstStyle/>
          <a:p>
            <a:pPr algn="l"/>
            <a:r>
              <a:rPr lang="pt-BR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ORIENTADOR: PROF. MS PAULO FOLGUERAL                                              NOVEMBRO/2014</a:t>
            </a:r>
            <a:endParaRPr lang="pt-BR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13754</TotalTime>
  <Words>827</Words>
  <Application>Microsoft Office PowerPoint</Application>
  <PresentationFormat>Apresentação na tela (4:3)</PresentationFormat>
  <Paragraphs>152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UTILIZANDO O PLANEJAMENTO FINANCEIRO COMO FONTE DE EQUILÍBRIO, UM ENFOQUE FAMILIAR </vt:lpstr>
      <vt:lpstr>Utilizando o Planejamento Financeiro como Fonte de Equilíbrio, um Enfoque Familiar</vt:lpstr>
      <vt:lpstr>Slide 3</vt:lpstr>
      <vt:lpstr>Utilizando o Planejamento Financeiro como Fonte de Equilíbrio, um Enfoque Familiar</vt:lpstr>
      <vt:lpstr>Utilizando o Planejamento Financeiro como Fonte de Equilíbrio, um Enfoque Familiar</vt:lpstr>
      <vt:lpstr>Utilizando o Planejamento Financeiro como Fonte de Equilíbrio, um Enfoque Familiar</vt:lpstr>
      <vt:lpstr>Utilizando o Planejamento Financeiro como Fonte de Equilíbrio, um Enfoque Familiar</vt:lpstr>
      <vt:lpstr>Utilizando o Planejamento Financeiro como Fonte de Equilíbrio, um Enfoque Familiar</vt:lpstr>
      <vt:lpstr>Utilizando o Planejamento Financeiro como Fonte de Equilíbrio, um Enfoque Familiar</vt:lpstr>
      <vt:lpstr>Economia com redução de gastos</vt:lpstr>
      <vt:lpstr>Utilizando o Planejamento Financeiro como Fonte de Equilíbrio, um Enfoque Familiar</vt:lpstr>
      <vt:lpstr>Família Oliveira</vt:lpstr>
      <vt:lpstr>Utilizando o Planejamento Financeiro como Fonte de Equilíbrio, um Enfoque Familiar</vt:lpstr>
      <vt:lpstr>Slide 14</vt:lpstr>
      <vt:lpstr>Utilizando o Planejamento Financeiro como Fonte de Equilíbrio, um Enfoque Familiar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UTILIZANDO O PLANEJAMENTO FINANCEIRO COMO FONTE DE EQUILÍBRIO, UM ENFOQUE FAMILIAR</dc:title>
  <dc:creator>renan</dc:creator>
  <cp:lastModifiedBy>renan</cp:lastModifiedBy>
  <cp:revision>16</cp:revision>
  <dcterms:created xsi:type="dcterms:W3CDTF">2014-10-20T20:26:27Z</dcterms:created>
  <dcterms:modified xsi:type="dcterms:W3CDTF">2014-10-31T16:52:18Z</dcterms:modified>
</cp:coreProperties>
</file>