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6" r:id="rId10"/>
    <p:sldId id="285" r:id="rId11"/>
    <p:sldId id="287" r:id="rId12"/>
    <p:sldId id="288" r:id="rId13"/>
    <p:sldId id="292" r:id="rId14"/>
    <p:sldId id="289" r:id="rId15"/>
    <p:sldId id="290" r:id="rId16"/>
    <p:sldId id="291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18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3FC2A8-13C1-45D7-A23B-AE84C23BF2D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B70187E-09D4-4A0E-B604-C2260B983341}">
      <dgm:prSet phldrT="[Texto]"/>
      <dgm:spPr/>
      <dgm:t>
        <a:bodyPr/>
        <a:lstStyle/>
        <a:p>
          <a:r>
            <a:rPr lang="pt-BR" dirty="0" smtClean="0"/>
            <a:t>Pré-Impressão</a:t>
          </a:r>
          <a:endParaRPr lang="pt-BR" dirty="0"/>
        </a:p>
      </dgm:t>
    </dgm:pt>
    <dgm:pt modelId="{17C38EEB-26DA-4183-B5CE-A9B2592EA8E7}" type="parTrans" cxnId="{19D85662-419C-4ABC-884B-F3A6A9981FD2}">
      <dgm:prSet/>
      <dgm:spPr/>
      <dgm:t>
        <a:bodyPr/>
        <a:lstStyle/>
        <a:p>
          <a:endParaRPr lang="pt-BR"/>
        </a:p>
      </dgm:t>
    </dgm:pt>
    <dgm:pt modelId="{C2FE1221-68B7-4F13-906F-E9DC970D6BB0}" type="sibTrans" cxnId="{19D85662-419C-4ABC-884B-F3A6A9981FD2}">
      <dgm:prSet/>
      <dgm:spPr/>
      <dgm:t>
        <a:bodyPr/>
        <a:lstStyle/>
        <a:p>
          <a:endParaRPr lang="pt-BR"/>
        </a:p>
      </dgm:t>
    </dgm:pt>
    <dgm:pt modelId="{8FEDCD04-05CD-4CDA-B280-73842244BD60}">
      <dgm:prSet phldrT="[Texto]"/>
      <dgm:spPr/>
      <dgm:t>
        <a:bodyPr/>
        <a:lstStyle/>
        <a:p>
          <a:r>
            <a:rPr lang="pt-BR" dirty="0" smtClean="0"/>
            <a:t>Impressão</a:t>
          </a:r>
          <a:endParaRPr lang="pt-BR" dirty="0"/>
        </a:p>
      </dgm:t>
    </dgm:pt>
    <dgm:pt modelId="{162533AD-39E0-4B4C-98DF-AAF07301EE4A}" type="parTrans" cxnId="{4118854A-8711-4C31-989D-3EC89F789BD1}">
      <dgm:prSet/>
      <dgm:spPr/>
      <dgm:t>
        <a:bodyPr/>
        <a:lstStyle/>
        <a:p>
          <a:endParaRPr lang="pt-BR"/>
        </a:p>
      </dgm:t>
    </dgm:pt>
    <dgm:pt modelId="{221AFD27-5C30-4431-B3F7-CB085B433481}" type="sibTrans" cxnId="{4118854A-8711-4C31-989D-3EC89F789BD1}">
      <dgm:prSet/>
      <dgm:spPr/>
      <dgm:t>
        <a:bodyPr/>
        <a:lstStyle/>
        <a:p>
          <a:endParaRPr lang="pt-BR"/>
        </a:p>
      </dgm:t>
    </dgm:pt>
    <dgm:pt modelId="{E4146A60-0AC0-4036-9CEA-B8EA21ADEE11}">
      <dgm:prSet phldrT="[Texto]"/>
      <dgm:spPr/>
      <dgm:t>
        <a:bodyPr/>
        <a:lstStyle/>
        <a:p>
          <a:r>
            <a:rPr lang="pt-BR" dirty="0" smtClean="0"/>
            <a:t>Pós-Produção</a:t>
          </a:r>
          <a:endParaRPr lang="pt-BR" dirty="0"/>
        </a:p>
      </dgm:t>
    </dgm:pt>
    <dgm:pt modelId="{DB96D795-B03A-4EDC-A87A-C9E215792A15}" type="parTrans" cxnId="{0BE052F6-B624-4A41-97C0-A25DA0968DFD}">
      <dgm:prSet/>
      <dgm:spPr/>
      <dgm:t>
        <a:bodyPr/>
        <a:lstStyle/>
        <a:p>
          <a:endParaRPr lang="pt-BR"/>
        </a:p>
      </dgm:t>
    </dgm:pt>
    <dgm:pt modelId="{05274365-F425-4ECC-AEA9-6F06463E8930}" type="sibTrans" cxnId="{0BE052F6-B624-4A41-97C0-A25DA0968DFD}">
      <dgm:prSet/>
      <dgm:spPr/>
      <dgm:t>
        <a:bodyPr/>
        <a:lstStyle/>
        <a:p>
          <a:endParaRPr lang="pt-BR"/>
        </a:p>
      </dgm:t>
    </dgm:pt>
    <dgm:pt modelId="{4FF8A7ED-A089-4A12-9A34-6B3A6D014BCE}" type="pres">
      <dgm:prSet presAssocID="{343FC2A8-13C1-45D7-A23B-AE84C23BF2DA}" presName="Name0" presStyleCnt="0">
        <dgm:presLayoutVars>
          <dgm:dir/>
          <dgm:resizeHandles val="exact"/>
        </dgm:presLayoutVars>
      </dgm:prSet>
      <dgm:spPr/>
    </dgm:pt>
    <dgm:pt modelId="{56F4EAAD-E28B-4EB4-BE0A-7314251F0062}" type="pres">
      <dgm:prSet presAssocID="{AB70187E-09D4-4A0E-B604-C2260B983341}" presName="node" presStyleLbl="node1" presStyleIdx="0" presStyleCnt="3" custLinFactY="-4341" custLinFactNeighborX="-836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6137534-FDD9-4B41-B8BC-7DAB1CF3665F}" type="pres">
      <dgm:prSet presAssocID="{C2FE1221-68B7-4F13-906F-E9DC970D6BB0}" presName="sibTrans" presStyleLbl="sibTrans2D1" presStyleIdx="0" presStyleCnt="2"/>
      <dgm:spPr/>
      <dgm:t>
        <a:bodyPr/>
        <a:lstStyle/>
        <a:p>
          <a:endParaRPr lang="pt-BR"/>
        </a:p>
      </dgm:t>
    </dgm:pt>
    <dgm:pt modelId="{EDC9EB65-4AE5-4A80-B5FC-A95B3269C685}" type="pres">
      <dgm:prSet presAssocID="{C2FE1221-68B7-4F13-906F-E9DC970D6BB0}" presName="connectorText" presStyleLbl="sibTrans2D1" presStyleIdx="0" presStyleCnt="2"/>
      <dgm:spPr/>
      <dgm:t>
        <a:bodyPr/>
        <a:lstStyle/>
        <a:p>
          <a:endParaRPr lang="pt-BR"/>
        </a:p>
      </dgm:t>
    </dgm:pt>
    <dgm:pt modelId="{202C84E9-3CF8-43AB-A249-810CE8F99441}" type="pres">
      <dgm:prSet presAssocID="{8FEDCD04-05CD-4CDA-B280-73842244BD60}" presName="node" presStyleLbl="node1" presStyleIdx="1" presStyleCnt="3" custLinFactY="-7610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22A8638-E7A7-485A-A984-1B5700EB2B40}" type="pres">
      <dgm:prSet presAssocID="{221AFD27-5C30-4431-B3F7-CB085B433481}" presName="sibTrans" presStyleLbl="sibTrans2D1" presStyleIdx="1" presStyleCnt="2"/>
      <dgm:spPr/>
      <dgm:t>
        <a:bodyPr/>
        <a:lstStyle/>
        <a:p>
          <a:endParaRPr lang="pt-BR"/>
        </a:p>
      </dgm:t>
    </dgm:pt>
    <dgm:pt modelId="{E876B76B-55BE-4FAC-966A-403530C647E8}" type="pres">
      <dgm:prSet presAssocID="{221AFD27-5C30-4431-B3F7-CB085B433481}" presName="connectorText" presStyleLbl="sibTrans2D1" presStyleIdx="1" presStyleCnt="2"/>
      <dgm:spPr/>
      <dgm:t>
        <a:bodyPr/>
        <a:lstStyle/>
        <a:p>
          <a:endParaRPr lang="pt-BR"/>
        </a:p>
      </dgm:t>
    </dgm:pt>
    <dgm:pt modelId="{813A0973-33C1-4E89-8BDA-A9F1863CDF3C}" type="pres">
      <dgm:prSet presAssocID="{E4146A60-0AC0-4036-9CEA-B8EA21ADEE11}" presName="node" presStyleLbl="node1" presStyleIdx="2" presStyleCnt="3" custLinFactY="-7610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6A442FB-ECF1-40DE-ACEE-C8F594AAD96C}" type="presOf" srcId="{C2FE1221-68B7-4F13-906F-E9DC970D6BB0}" destId="{F6137534-FDD9-4B41-B8BC-7DAB1CF3665F}" srcOrd="0" destOrd="0" presId="urn:microsoft.com/office/officeart/2005/8/layout/process1"/>
    <dgm:cxn modelId="{F895B56C-4E81-40DC-8EE4-43B006A1C13B}" type="presOf" srcId="{C2FE1221-68B7-4F13-906F-E9DC970D6BB0}" destId="{EDC9EB65-4AE5-4A80-B5FC-A95B3269C685}" srcOrd="1" destOrd="0" presId="urn:microsoft.com/office/officeart/2005/8/layout/process1"/>
    <dgm:cxn modelId="{74369F53-B532-4CDA-AC4D-589E8B582D1C}" type="presOf" srcId="{AB70187E-09D4-4A0E-B604-C2260B983341}" destId="{56F4EAAD-E28B-4EB4-BE0A-7314251F0062}" srcOrd="0" destOrd="0" presId="urn:microsoft.com/office/officeart/2005/8/layout/process1"/>
    <dgm:cxn modelId="{19D85662-419C-4ABC-884B-F3A6A9981FD2}" srcId="{343FC2A8-13C1-45D7-A23B-AE84C23BF2DA}" destId="{AB70187E-09D4-4A0E-B604-C2260B983341}" srcOrd="0" destOrd="0" parTransId="{17C38EEB-26DA-4183-B5CE-A9B2592EA8E7}" sibTransId="{C2FE1221-68B7-4F13-906F-E9DC970D6BB0}"/>
    <dgm:cxn modelId="{0BE052F6-B624-4A41-97C0-A25DA0968DFD}" srcId="{343FC2A8-13C1-45D7-A23B-AE84C23BF2DA}" destId="{E4146A60-0AC0-4036-9CEA-B8EA21ADEE11}" srcOrd="2" destOrd="0" parTransId="{DB96D795-B03A-4EDC-A87A-C9E215792A15}" sibTransId="{05274365-F425-4ECC-AEA9-6F06463E8930}"/>
    <dgm:cxn modelId="{688B974A-94F3-44C1-8186-684423AB59A1}" type="presOf" srcId="{343FC2A8-13C1-45D7-A23B-AE84C23BF2DA}" destId="{4FF8A7ED-A089-4A12-9A34-6B3A6D014BCE}" srcOrd="0" destOrd="0" presId="urn:microsoft.com/office/officeart/2005/8/layout/process1"/>
    <dgm:cxn modelId="{595B1A32-FB2A-402D-BF07-81C48DCBFEDD}" type="presOf" srcId="{8FEDCD04-05CD-4CDA-B280-73842244BD60}" destId="{202C84E9-3CF8-43AB-A249-810CE8F99441}" srcOrd="0" destOrd="0" presId="urn:microsoft.com/office/officeart/2005/8/layout/process1"/>
    <dgm:cxn modelId="{4118854A-8711-4C31-989D-3EC89F789BD1}" srcId="{343FC2A8-13C1-45D7-A23B-AE84C23BF2DA}" destId="{8FEDCD04-05CD-4CDA-B280-73842244BD60}" srcOrd="1" destOrd="0" parTransId="{162533AD-39E0-4B4C-98DF-AAF07301EE4A}" sibTransId="{221AFD27-5C30-4431-B3F7-CB085B433481}"/>
    <dgm:cxn modelId="{5B6F91AF-2FB5-4286-88CE-EB43DE5B1E8E}" type="presOf" srcId="{221AFD27-5C30-4431-B3F7-CB085B433481}" destId="{E876B76B-55BE-4FAC-966A-403530C647E8}" srcOrd="1" destOrd="0" presId="urn:microsoft.com/office/officeart/2005/8/layout/process1"/>
    <dgm:cxn modelId="{290E939F-3DAC-4497-B952-30481081782A}" type="presOf" srcId="{221AFD27-5C30-4431-B3F7-CB085B433481}" destId="{E22A8638-E7A7-485A-A984-1B5700EB2B40}" srcOrd="0" destOrd="0" presId="urn:microsoft.com/office/officeart/2005/8/layout/process1"/>
    <dgm:cxn modelId="{ECEBB777-C174-4828-9FAA-88EB3CCAA95A}" type="presOf" srcId="{E4146A60-0AC0-4036-9CEA-B8EA21ADEE11}" destId="{813A0973-33C1-4E89-8BDA-A9F1863CDF3C}" srcOrd="0" destOrd="0" presId="urn:microsoft.com/office/officeart/2005/8/layout/process1"/>
    <dgm:cxn modelId="{16E6FD84-3BB7-4F86-AFA0-FCE89CC988D6}" type="presParOf" srcId="{4FF8A7ED-A089-4A12-9A34-6B3A6D014BCE}" destId="{56F4EAAD-E28B-4EB4-BE0A-7314251F0062}" srcOrd="0" destOrd="0" presId="urn:microsoft.com/office/officeart/2005/8/layout/process1"/>
    <dgm:cxn modelId="{FBFF1194-6CB9-4D32-9C50-12051649D520}" type="presParOf" srcId="{4FF8A7ED-A089-4A12-9A34-6B3A6D014BCE}" destId="{F6137534-FDD9-4B41-B8BC-7DAB1CF3665F}" srcOrd="1" destOrd="0" presId="urn:microsoft.com/office/officeart/2005/8/layout/process1"/>
    <dgm:cxn modelId="{E51E5F68-A657-407D-B733-9FB9FE2092E5}" type="presParOf" srcId="{F6137534-FDD9-4B41-B8BC-7DAB1CF3665F}" destId="{EDC9EB65-4AE5-4A80-B5FC-A95B3269C685}" srcOrd="0" destOrd="0" presId="urn:microsoft.com/office/officeart/2005/8/layout/process1"/>
    <dgm:cxn modelId="{6D2E51D5-2694-404E-A996-7AA4C8ADA182}" type="presParOf" srcId="{4FF8A7ED-A089-4A12-9A34-6B3A6D014BCE}" destId="{202C84E9-3CF8-43AB-A249-810CE8F99441}" srcOrd="2" destOrd="0" presId="urn:microsoft.com/office/officeart/2005/8/layout/process1"/>
    <dgm:cxn modelId="{4DA7789C-AAB5-4949-9D73-6E9C9A41C72E}" type="presParOf" srcId="{4FF8A7ED-A089-4A12-9A34-6B3A6D014BCE}" destId="{E22A8638-E7A7-485A-A984-1B5700EB2B40}" srcOrd="3" destOrd="0" presId="urn:microsoft.com/office/officeart/2005/8/layout/process1"/>
    <dgm:cxn modelId="{7184751F-B3AC-418A-88A3-CF96152AA5DF}" type="presParOf" srcId="{E22A8638-E7A7-485A-A984-1B5700EB2B40}" destId="{E876B76B-55BE-4FAC-966A-403530C647E8}" srcOrd="0" destOrd="0" presId="urn:microsoft.com/office/officeart/2005/8/layout/process1"/>
    <dgm:cxn modelId="{5F7BBECF-FC38-400D-98A3-23869B1D52A0}" type="presParOf" srcId="{4FF8A7ED-A089-4A12-9A34-6B3A6D014BCE}" destId="{813A0973-33C1-4E89-8BDA-A9F1863CDF3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F4EAAD-E28B-4EB4-BE0A-7314251F0062}">
      <dsp:nvSpPr>
        <dsp:cNvPr id="0" name=""/>
        <dsp:cNvSpPr/>
      </dsp:nvSpPr>
      <dsp:spPr>
        <a:xfrm>
          <a:off x="3" y="0"/>
          <a:ext cx="2194275" cy="1316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kern="1200" dirty="0" smtClean="0"/>
            <a:t>Pré-Impressão</a:t>
          </a:r>
          <a:endParaRPr lang="pt-BR" sz="3400" kern="1200" dirty="0"/>
        </a:p>
      </dsp:txBody>
      <dsp:txXfrm>
        <a:off x="38564" y="38561"/>
        <a:ext cx="2117153" cy="1239443"/>
      </dsp:txXfrm>
    </dsp:sp>
    <dsp:sp modelId="{F6137534-FDD9-4B41-B8BC-7DAB1CF3665F}">
      <dsp:nvSpPr>
        <dsp:cNvPr id="0" name=""/>
        <dsp:cNvSpPr/>
      </dsp:nvSpPr>
      <dsp:spPr>
        <a:xfrm>
          <a:off x="2415540" y="386192"/>
          <a:ext cx="469075" cy="5441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300" kern="1200"/>
        </a:p>
      </dsp:txBody>
      <dsp:txXfrm>
        <a:off x="2415540" y="495028"/>
        <a:ext cx="328353" cy="326508"/>
      </dsp:txXfrm>
    </dsp:sp>
    <dsp:sp modelId="{202C84E9-3CF8-43AB-A249-810CE8F99441}">
      <dsp:nvSpPr>
        <dsp:cNvPr id="0" name=""/>
        <dsp:cNvSpPr/>
      </dsp:nvSpPr>
      <dsp:spPr>
        <a:xfrm>
          <a:off x="3079326" y="0"/>
          <a:ext cx="2194275" cy="1316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kern="1200" dirty="0" smtClean="0"/>
            <a:t>Impressão</a:t>
          </a:r>
          <a:endParaRPr lang="pt-BR" sz="3400" kern="1200" dirty="0"/>
        </a:p>
      </dsp:txBody>
      <dsp:txXfrm>
        <a:off x="3117887" y="38561"/>
        <a:ext cx="2117153" cy="1239443"/>
      </dsp:txXfrm>
    </dsp:sp>
    <dsp:sp modelId="{E22A8638-E7A7-485A-A984-1B5700EB2B40}">
      <dsp:nvSpPr>
        <dsp:cNvPr id="0" name=""/>
        <dsp:cNvSpPr/>
      </dsp:nvSpPr>
      <dsp:spPr>
        <a:xfrm>
          <a:off x="5493029" y="386192"/>
          <a:ext cx="465186" cy="5441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300" kern="1200"/>
        </a:p>
      </dsp:txBody>
      <dsp:txXfrm>
        <a:off x="5493029" y="495028"/>
        <a:ext cx="325630" cy="326508"/>
      </dsp:txXfrm>
    </dsp:sp>
    <dsp:sp modelId="{813A0973-33C1-4E89-8BDA-A9F1863CDF3C}">
      <dsp:nvSpPr>
        <dsp:cNvPr id="0" name=""/>
        <dsp:cNvSpPr/>
      </dsp:nvSpPr>
      <dsp:spPr>
        <a:xfrm>
          <a:off x="6151311" y="0"/>
          <a:ext cx="2194275" cy="1316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kern="1200" dirty="0" smtClean="0"/>
            <a:t>Pós-Produção</a:t>
          </a:r>
          <a:endParaRPr lang="pt-BR" sz="3400" kern="1200" dirty="0"/>
        </a:p>
      </dsp:txBody>
      <dsp:txXfrm>
        <a:off x="6189872" y="38561"/>
        <a:ext cx="2117153" cy="1239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BD7FD-5967-4F28-8C7F-4E3724495282}" type="datetimeFigureOut">
              <a:rPr lang="pt-BR" smtClean="0"/>
              <a:pPr/>
              <a:t>19/11/2014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23BA0-79B9-48E2-B001-84B3D9529D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50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4B93-45CF-4ECE-81B3-4C04A8B575B3}" type="datetimeFigureOut">
              <a:rPr lang="pt-BR" smtClean="0"/>
              <a:pPr/>
              <a:t>19/11/2014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58B0-D6E0-4BBF-9945-A462962652C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4B93-45CF-4ECE-81B3-4C04A8B575B3}" type="datetimeFigureOut">
              <a:rPr lang="pt-BR" smtClean="0"/>
              <a:pPr/>
              <a:t>19/11/2014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58B0-D6E0-4BBF-9945-A462962652C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4B93-45CF-4ECE-81B3-4C04A8B575B3}" type="datetimeFigureOut">
              <a:rPr lang="pt-BR" smtClean="0"/>
              <a:pPr/>
              <a:t>19/11/2014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58B0-D6E0-4BBF-9945-A462962652C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4B93-45CF-4ECE-81B3-4C04A8B575B3}" type="datetimeFigureOut">
              <a:rPr lang="pt-BR" smtClean="0"/>
              <a:pPr/>
              <a:t>19/11/2014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58B0-D6E0-4BBF-9945-A462962652C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4B93-45CF-4ECE-81B3-4C04A8B575B3}" type="datetimeFigureOut">
              <a:rPr lang="pt-BR" smtClean="0"/>
              <a:pPr/>
              <a:t>19/11/2014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58B0-D6E0-4BBF-9945-A462962652C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4B93-45CF-4ECE-81B3-4C04A8B575B3}" type="datetimeFigureOut">
              <a:rPr lang="pt-BR" smtClean="0"/>
              <a:pPr/>
              <a:t>19/11/2014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58B0-D6E0-4BBF-9945-A462962652C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4B93-45CF-4ECE-81B3-4C04A8B575B3}" type="datetimeFigureOut">
              <a:rPr lang="pt-BR" smtClean="0"/>
              <a:pPr/>
              <a:t>19/11/2014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58B0-D6E0-4BBF-9945-A462962652C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4B93-45CF-4ECE-81B3-4C04A8B575B3}" type="datetimeFigureOut">
              <a:rPr lang="pt-BR" smtClean="0"/>
              <a:pPr/>
              <a:t>19/11/2014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58B0-D6E0-4BBF-9945-A462962652C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4B93-45CF-4ECE-81B3-4C04A8B575B3}" type="datetimeFigureOut">
              <a:rPr lang="pt-BR" smtClean="0"/>
              <a:pPr/>
              <a:t>19/11/2014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58B0-D6E0-4BBF-9945-A462962652C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4B93-45CF-4ECE-81B3-4C04A8B575B3}" type="datetimeFigureOut">
              <a:rPr lang="pt-BR" smtClean="0"/>
              <a:pPr/>
              <a:t>19/11/2014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58B0-D6E0-4BBF-9945-A462962652C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4B93-45CF-4ECE-81B3-4C04A8B575B3}" type="datetimeFigureOut">
              <a:rPr lang="pt-BR" smtClean="0"/>
              <a:pPr/>
              <a:t>19/11/2014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58B0-D6E0-4BBF-9945-A462962652C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94B93-45CF-4ECE-81B3-4C04A8B575B3}" type="datetimeFigureOut">
              <a:rPr lang="pt-BR" smtClean="0"/>
              <a:pPr/>
              <a:t>19/11/2014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858B0-D6E0-4BBF-9945-A462962652C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F:\Como%20produzir%20um%20livro.wmv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0958" y="3960440"/>
            <a:ext cx="4331602" cy="335699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2400" cy="18002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t-BR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PRODUÇÃO DE LIVROS IMPRESSOS. </a:t>
            </a:r>
            <a:r>
              <a:rPr lang="pt-BR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UMA </a:t>
            </a:r>
            <a:r>
              <a:rPr lang="pt-BR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COMPARAÇÃO COM A PRODUÇÃO DE LIVROS DIGITAIS</a:t>
            </a:r>
            <a:r>
              <a:rPr lang="pt-BR" dirty="0">
                <a:solidFill>
                  <a:srgbClr val="002060"/>
                </a:solidFill>
              </a:rPr>
              <a:t/>
            </a:r>
            <a:br>
              <a:rPr lang="pt-BR" dirty="0">
                <a:solidFill>
                  <a:srgbClr val="002060"/>
                </a:solidFill>
              </a:rPr>
            </a:b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9776"/>
            <a:ext cx="8784976" cy="766936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CENTRO UNIVERSITÁRIO METROPOLITANO DE SÃO PAULO – FIG UNIMESP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5496" y="6573924"/>
            <a:ext cx="6660232" cy="383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ORIENTADOR: </a:t>
            </a:r>
            <a:r>
              <a:rPr lang="pt-B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PROF°</a:t>
            </a:r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MS. PAULO FOLGUERAL        OUTUBRO/2014</a:t>
            </a:r>
            <a:endParaRPr lang="pt-B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9776"/>
            <a:ext cx="8784976" cy="766936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CENTRO UNIVERSITÁRIO METROPOLITANO DE SÃO PAULO – FIG UNIMESP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57200" y="413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ANÁLISE DE PESQUISA DE CAMPO</a:t>
            </a:r>
            <a:endParaRPr lang="pt-BR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691680"/>
            <a:ext cx="8229600" cy="4103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589484" y="1772816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Gráfico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770" y="1543844"/>
            <a:ext cx="7432460" cy="4610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ubtítulo 2"/>
          <p:cNvSpPr txBox="1">
            <a:spLocks/>
          </p:cNvSpPr>
          <p:nvPr/>
        </p:nvSpPr>
        <p:spPr>
          <a:xfrm>
            <a:off x="107504" y="6573924"/>
            <a:ext cx="9001000" cy="383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ORIENTADOR: </a:t>
            </a:r>
            <a:r>
              <a:rPr lang="pt-B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PROF°</a:t>
            </a:r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MS. PAULO FOLGUERAL 			                   OUTUBRO/2014</a:t>
            </a:r>
            <a:endParaRPr lang="pt-B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51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9776"/>
            <a:ext cx="8784976" cy="766936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CENTRO UNIVERSITÁRIO METROPOLITANO DE SÃO PAULO – FIG UNIMESP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57200" y="413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ANÁLISE DE PESQUISA DE CAMPO</a:t>
            </a:r>
            <a:endParaRPr lang="pt-BR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691680"/>
            <a:ext cx="8229600" cy="4103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589484" y="1772816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Gráfico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7549718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07504" y="6573924"/>
            <a:ext cx="9001000" cy="383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ORIENTADOR: </a:t>
            </a:r>
            <a:r>
              <a:rPr lang="pt-B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PROF°</a:t>
            </a:r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MS. PAULO FOLGUERAL 			                   OUTUBRO/2014</a:t>
            </a:r>
            <a:endParaRPr lang="pt-B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06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9776"/>
            <a:ext cx="8784976" cy="766936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CENTRO UNIVERSITÁRIO METROPOLITANO DE SÃO PAULO – FIG UNIMESP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57200" y="413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ANÁLISE DE PESQUISA DE CAMPO</a:t>
            </a:r>
            <a:endParaRPr lang="pt-BR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691680"/>
            <a:ext cx="8229600" cy="4103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589484" y="1772816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Gráfico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04755"/>
            <a:ext cx="7510908" cy="4660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07504" y="6573924"/>
            <a:ext cx="9001000" cy="383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ORIENTADOR: </a:t>
            </a:r>
            <a:r>
              <a:rPr lang="pt-B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PROF°</a:t>
            </a:r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MS. PAULO FOLGUERAL 			                   OUTUBRO/2014</a:t>
            </a:r>
            <a:endParaRPr lang="pt-B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4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9776"/>
            <a:ext cx="8784976" cy="766936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CENTRO UNIVERSITÁRIO METROPOLITANO DE SÃO PAULO – FIG UNIMESP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ítulo 1">
            <a:hlinkClick r:id="rId2" action="ppaction://hlinkfile"/>
          </p:cNvPr>
          <p:cNvSpPr txBox="1">
            <a:spLocks/>
          </p:cNvSpPr>
          <p:nvPr/>
        </p:nvSpPr>
        <p:spPr>
          <a:xfrm>
            <a:off x="493204" y="22048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VÍDEO</a:t>
            </a:r>
            <a:endParaRPr lang="pt-BR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691680"/>
            <a:ext cx="8229600" cy="4103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589484" y="1772816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107504" y="6573924"/>
            <a:ext cx="9001000" cy="383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ORIENTADOR: </a:t>
            </a:r>
            <a:r>
              <a:rPr lang="pt-B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PROF°</a:t>
            </a:r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MS. PAULO FOLGUERAL 			                   OUTUBRO/2014</a:t>
            </a:r>
            <a:endParaRPr lang="pt-B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74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0958" y="3960440"/>
            <a:ext cx="4331602" cy="335699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9776"/>
            <a:ext cx="8784976" cy="766936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CENTRO UNIVERSITÁRIO METROPOLITANO DE SÃO PAULO – FIG UNIMESP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5496" y="6573924"/>
            <a:ext cx="6660232" cy="383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ORIENTADOR: </a:t>
            </a:r>
            <a:r>
              <a:rPr lang="pt-B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PROF°</a:t>
            </a:r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MS. PAULO FOLGUERAL        OUTUBRO/2014</a:t>
            </a:r>
            <a:endParaRPr lang="pt-B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46856" y="25740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CONCLUSÃO</a:t>
            </a:r>
            <a:endParaRPr lang="pt-BR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691680"/>
            <a:ext cx="8229600" cy="4103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589484" y="1772816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0958" y="3960440"/>
            <a:ext cx="4331602" cy="335699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9776"/>
            <a:ext cx="8784976" cy="766936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CENTRO UNIVERSITÁRIO METROPOLITANO DE SÃO PAULO – FIG UNIMESP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5496" y="6573924"/>
            <a:ext cx="6660232" cy="383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ORIENTADOR: </a:t>
            </a:r>
            <a:r>
              <a:rPr lang="pt-B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PROF°</a:t>
            </a:r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MS. PAULO FOLGUERAL        OUTUBRO/2014</a:t>
            </a:r>
            <a:endParaRPr lang="pt-B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691680"/>
            <a:ext cx="8229600" cy="4103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589484" y="1772816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76643" y="2636912"/>
            <a:ext cx="82998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 audácia é a primeira coisa nos negócios – a segunda e a terceira também”. (</a:t>
            </a:r>
            <a:r>
              <a:rPr lang="pt-BR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Aleksandar</a:t>
            </a:r>
            <a:r>
              <a:rPr lang="pt-BR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Mandic</a:t>
            </a:r>
            <a:r>
              <a:rPr lang="pt-BR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52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0958" y="3960440"/>
            <a:ext cx="4331602" cy="335699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9776"/>
            <a:ext cx="8784976" cy="766936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CENTRO UNIVERSITÁRIO METROPOLITANO DE SÃO PAULO – FIG UNIMESP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5496" y="6573924"/>
            <a:ext cx="6660232" cy="383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ORIENTADOR: </a:t>
            </a:r>
            <a:r>
              <a:rPr lang="pt-B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PROF°</a:t>
            </a:r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MS. PAULO FOLGUERAL        OUTUBRO/2014</a:t>
            </a:r>
            <a:endParaRPr lang="pt-B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691680"/>
            <a:ext cx="8229600" cy="4103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589484" y="1772816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BIBLIOGRAFIA</a:t>
            </a:r>
            <a:endParaRPr lang="pt-BR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251520" y="141277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  <a:r>
              <a:rPr kumimoji="0" lang="es-E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FEBVRE, </a:t>
            </a:r>
            <a:r>
              <a:rPr kumimoji="0" lang="es-ES" sz="19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Lucien</a:t>
            </a:r>
            <a:r>
              <a:rPr kumimoji="0" lang="es-E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P. </a:t>
            </a:r>
            <a:r>
              <a:rPr kumimoji="0" lang="es-ES" sz="19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Victor</a:t>
            </a:r>
            <a:r>
              <a:rPr kumimoji="0" lang="es-E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 MARTIN, Henri-Jean.  </a:t>
            </a:r>
            <a:r>
              <a:rPr kumimoji="0" lang="pt-BR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O aparecimento do livro.</a:t>
            </a:r>
            <a:endParaRPr kumimoji="0" lang="pt-BR" sz="19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Tradução: </a:t>
            </a:r>
            <a:r>
              <a:rPr kumimoji="0" lang="pt-BR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Fulvia</a:t>
            </a:r>
            <a:r>
              <a:rPr kumimoji="0" lang="pt-BR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M. L. </a:t>
            </a:r>
            <a:r>
              <a:rPr kumimoji="0" lang="pt-BR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Moretto</a:t>
            </a:r>
            <a:r>
              <a:rPr kumimoji="0" lang="pt-BR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 </a:t>
            </a:r>
            <a:r>
              <a:rPr kumimoji="0" lang="pt-BR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Guacira</a:t>
            </a:r>
            <a:r>
              <a:rPr kumimoji="0" lang="pt-BR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Marcondes Machado. Editora </a:t>
            </a:r>
            <a:r>
              <a:rPr kumimoji="0" lang="pt-BR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Unesp</a:t>
            </a:r>
            <a:r>
              <a:rPr kumimoji="0" lang="pt-BR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1992.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MAIA, Paulo Leandro</a:t>
            </a:r>
            <a:r>
              <a:rPr kumimoji="0" lang="pt-BR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</a:t>
            </a:r>
            <a:r>
              <a:rPr kumimoji="0" lang="pt-BR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 ABC da metodologia:</a:t>
            </a:r>
            <a:r>
              <a:rPr kumimoji="0" lang="pt-BR" sz="1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pt-BR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métodos e técnicas para elaborar trabalhos científicos (ABNT).</a:t>
            </a:r>
            <a:r>
              <a:rPr kumimoji="0" lang="pt-BR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3. Editora São Paulo: LEUD, 2011.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MARTINS, Wilson</a:t>
            </a:r>
            <a:r>
              <a:rPr kumimoji="0" lang="pt-BR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  <a:r>
              <a:rPr kumimoji="0" lang="pt-BR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- A palavra escrita: história do livro, da imprensa e da biblioteca. </a:t>
            </a:r>
            <a:r>
              <a:rPr kumimoji="0" lang="pt-BR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Editora Ática: 2002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MOTA, Márcio de Oliveira - Uma análise do comportamento do consumidor na adoção de inovação tecnológica: uma perspectiva brasileira dos livros eletrônicos.</a:t>
            </a:r>
            <a:r>
              <a:rPr kumimoji="0" lang="pt-BR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Revista de Negócios, v. 18, n. 4, p. 3-16, 2013.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681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0958" y="3960440"/>
            <a:ext cx="4331602" cy="335699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9776"/>
            <a:ext cx="8784976" cy="766936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CENTRO UNIVERSITÁRIO METROPOLITANO DE SÃO PAULO – FIG UNIMESP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5496" y="6573924"/>
            <a:ext cx="6660232" cy="383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ORIENTADOR: </a:t>
            </a:r>
            <a:r>
              <a:rPr lang="pt-B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PROF°</a:t>
            </a:r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MS. PAULO FOLGUERAL        OUTUBRO/2014</a:t>
            </a:r>
            <a:endParaRPr lang="pt-B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02840" y="1124744"/>
            <a:ext cx="8229600" cy="43924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CURSO DE ADMINISTRAÇÃO DE EMPRESAS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8º SEMESTRE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COMPONENTES DO GRUPO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Camila Reis - RA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Juliana Fonseca - RA 2023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Karla Aro - RA 1539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Paula Moura – RA 1511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2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33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0958" y="3960440"/>
            <a:ext cx="4331602" cy="335699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9776"/>
            <a:ext cx="8784976" cy="766936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CENTRO UNIVERSITÁRIO METROPOLITANO DE SÃO PAULO – FIG UNIMESP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5496" y="6573924"/>
            <a:ext cx="6660232" cy="383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ORIENTADOR: </a:t>
            </a:r>
            <a:r>
              <a:rPr lang="pt-B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PROF°</a:t>
            </a:r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MS. PAULO FOLGUERAL        OUTUBRO/2014</a:t>
            </a:r>
            <a:endParaRPr lang="pt-B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ROTEIRO DE APRESENTAÇÃO</a:t>
            </a:r>
            <a:endParaRPr lang="pt-BR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457200" y="156733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CAPÍTULO I - SURGIMENTO DO LIVRO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CAPÍTULO </a:t>
            </a:r>
            <a:r>
              <a:rPr lang="pt-BR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 - OS TIPOS DE LIVROS E O PROCESSO EDITORIAL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CAPÍTULO III – PRODUÇÃO INDUSTRIAL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CONCLUSÃO</a:t>
            </a:r>
            <a:endParaRPr lang="pt-BR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BIBLIOGRAFIA</a:t>
            </a:r>
            <a:endParaRPr lang="pt-BR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83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0958" y="3960440"/>
            <a:ext cx="4331602" cy="335699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9776"/>
            <a:ext cx="8784976" cy="766936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CENTRO UNIVERSITÁRIO METROPOLITANO DE SÃO PAULO – FIG UNIMESP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5496" y="6573924"/>
            <a:ext cx="6660232" cy="383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ORIENTADOR: </a:t>
            </a:r>
            <a:r>
              <a:rPr lang="pt-B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PROF°</a:t>
            </a:r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MS. PAULO FOLGUERAL        OUTUBRO/2014</a:t>
            </a:r>
            <a:endParaRPr lang="pt-B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57200" y="413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INTRODUÇÃO</a:t>
            </a:r>
            <a:endParaRPr lang="pt-BR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26876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591220" y="2204864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OBJETIVO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PROBLEMA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HIPÓTESE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JUSTIFICATIVA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METODOLOGIA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31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0958" y="3960440"/>
            <a:ext cx="4331602" cy="335699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9776"/>
            <a:ext cx="8784976" cy="766936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CENTRO UNIVERSITÁRIO METROPOLITANO DE SÃO PAULO – FIG UNIMESP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5496" y="6573924"/>
            <a:ext cx="6660232" cy="383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ORIENTADOR: </a:t>
            </a:r>
            <a:r>
              <a:rPr lang="pt-B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PROF°</a:t>
            </a:r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MS. PAULO FOLGUERAL        OUTUBRO/2014</a:t>
            </a:r>
            <a:endParaRPr lang="pt-B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57200" y="413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CAPÍTULO I - SURGIMENTO DO LIVRO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26876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589484" y="1844824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História da Escrita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Papiro e Pergaminho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História do Papel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Administração da Produção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63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0958" y="3960440"/>
            <a:ext cx="4331602" cy="335699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9776"/>
            <a:ext cx="8784976" cy="766936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CENTRO UNIVERSITÁRIO METROPOLITANO DE SÃO PAULO – FIG UNIMESP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5496" y="6573924"/>
            <a:ext cx="6660232" cy="383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ORIENTADOR: </a:t>
            </a:r>
            <a:r>
              <a:rPr lang="pt-B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PROF°</a:t>
            </a:r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MS. PAULO FOLGUERAL        OUTUBRO/2014</a:t>
            </a:r>
            <a:endParaRPr lang="pt-B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57200" y="6298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CAPÍTULO I</a:t>
            </a:r>
            <a:r>
              <a:rPr lang="pt-BR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t-BR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OS TIPOS DE LIVROS E O PROCESSO EDITORIAL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26876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589484" y="1916832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Tipos de Livros Impressos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Livro Digital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Produção Editorial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37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0958" y="3960440"/>
            <a:ext cx="4331602" cy="335699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9776"/>
            <a:ext cx="8784976" cy="766936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CENTRO UNIVERSITÁRIO METROPOLITANO DE SÃO PAULO – FIG UNIMESP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5496" y="6573924"/>
            <a:ext cx="6660232" cy="383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ORIENTADOR: </a:t>
            </a:r>
            <a:r>
              <a:rPr lang="pt-B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PROF°</a:t>
            </a:r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MS. PAULO FOLGUERAL        OUTUBRO/2014</a:t>
            </a:r>
            <a:endParaRPr lang="pt-B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57200" y="413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CAPÍTULO </a:t>
            </a:r>
            <a:r>
              <a:rPr lang="pt-BR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pt-BR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PRODUÇÃO INDUSTRIAL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26876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Diagrama 17"/>
          <p:cNvGraphicFramePr/>
          <p:nvPr>
            <p:extLst>
              <p:ext uri="{D42A27DB-BD31-4B8C-83A1-F6EECF244321}">
                <p14:modId xmlns:p14="http://schemas.microsoft.com/office/powerpoint/2010/main" val="3976771200"/>
              </p:ext>
            </p:extLst>
          </p:nvPr>
        </p:nvGraphicFramePr>
        <p:xfrm>
          <a:off x="395536" y="2780928"/>
          <a:ext cx="835292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065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0958" y="3960440"/>
            <a:ext cx="4331602" cy="335699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9776"/>
            <a:ext cx="8784976" cy="766936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CENTRO UNIVERSITÁRIO METROPOLITANO DE SÃO PAULO – FIG UNIMESP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5496" y="6573924"/>
            <a:ext cx="6660232" cy="383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ORIENTADOR: </a:t>
            </a:r>
            <a:r>
              <a:rPr lang="pt-B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PROF°</a:t>
            </a:r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MS. PAULO FOLGUERAL        OUTUBRO/2014</a:t>
            </a:r>
            <a:endParaRPr lang="pt-B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57200" y="7018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PARTICIPAÇÃO DE MERCADO: LIVRO IMPRESSO X LIVRO DIGITAL</a:t>
            </a:r>
            <a:endParaRPr lang="pt-BR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691680"/>
            <a:ext cx="8229600" cy="4103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589484" y="1772816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589484" y="2060848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Venda em exemplares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2012: 268,56 milhões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2013: 279,66 milhões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Venda de e-books</a:t>
            </a:r>
            <a:endParaRPr lang="pt-BR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Crescimento de 225,13% 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84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0958" y="3960440"/>
            <a:ext cx="4331602" cy="335699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9776"/>
            <a:ext cx="8784976" cy="766936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CENTRO UNIVERSITÁRIO METROPOLITANO DE SÃO PAULO – FIG UNIMESP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5496" y="6573924"/>
            <a:ext cx="6660232" cy="383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ORIENTADOR: </a:t>
            </a:r>
            <a:r>
              <a:rPr lang="pt-B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PROF°</a:t>
            </a:r>
            <a:r>
              <a:rPr lang="pt-B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MS. PAULO FOLGUERAL        OUTUBRO/2014</a:t>
            </a:r>
            <a:endParaRPr lang="pt-B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57200" y="413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ANÁLISE DE PESQUISA DE CAMPO</a:t>
            </a:r>
            <a:endParaRPr lang="pt-BR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691680"/>
            <a:ext cx="8229600" cy="4103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589484" y="1772816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589484" y="1484784"/>
            <a:ext cx="8229600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Qual é a sua preferência de leitura?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Livro Impresso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Livro Digital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Motivo?</a:t>
            </a:r>
            <a:endParaRPr lang="pt-BR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Praticidade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Mobilidade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Costume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Melhor visualização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Outros motivos</a:t>
            </a:r>
            <a:endParaRPr lang="pt-BR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87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347</TotalTime>
  <Words>535</Words>
  <Application>Microsoft Office PowerPoint</Application>
  <PresentationFormat>Apresentação na tela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A PRODUÇÃO DE LIVROS IMPRESSOS. UMA COMPARAÇÃO COM A PRODUÇÃO DE LIVROS DIGITAIS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PRODUÇÃO DE LIVROS IMPRESSOS. UMA COMPARAÇÃO COM A PRODUÇÃO DE LIVROS DIGITAIS</dc:title>
  <dc:creator>Cliente</dc:creator>
  <cp:lastModifiedBy>Paula Abreu Dias de Moura</cp:lastModifiedBy>
  <cp:revision>35</cp:revision>
  <dcterms:created xsi:type="dcterms:W3CDTF">2014-09-25T23:41:32Z</dcterms:created>
  <dcterms:modified xsi:type="dcterms:W3CDTF">2014-11-19T18:29:05Z</dcterms:modified>
</cp:coreProperties>
</file>