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015" autoAdjust="0"/>
  </p:normalViewPr>
  <p:slideViewPr>
    <p:cSldViewPr>
      <p:cViewPr varScale="1">
        <p:scale>
          <a:sx n="65" d="100"/>
          <a:sy n="65" d="100"/>
        </p:scale>
        <p:origin x="-10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6F82FC-7791-49C7-BE53-B1827CBE30F7}" type="datetimeFigureOut">
              <a:rPr lang="pt-BR"/>
              <a:pPr>
                <a:defRPr/>
              </a:pPr>
              <a:t>4/11/2011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Orientador: Mestre Paulo Folgueral  Novembro/2011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A73F21-DD11-4E11-99E1-3A48B4921AF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20D585-F127-4CE9-9C34-38E4B9FF3D0E}" type="datetimeFigureOut">
              <a:rPr lang="pt-BR"/>
              <a:pPr>
                <a:defRPr/>
              </a:pPr>
              <a:t>4/11/2011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Orientador: Mestre Paulo Folgueral  Novembro/2011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1EEE5B-8B3F-4B92-BF11-80DEDB72F65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6387" name="Espaço Reservado para Rodapé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/>
              <a:t>Orientador: Mestre Paulo Folgueral  Novembro/2011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Retângulo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tângulo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Conector reto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Retângulo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e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5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57BA6-F4ED-4D37-8363-3EB63A33B59C}" type="datetime1">
              <a:rPr lang="pt-BR"/>
              <a:pPr>
                <a:defRPr/>
              </a:pPr>
              <a:t>4/11/2011</a:t>
            </a:fld>
            <a:endParaRPr lang="pt-BR" dirty="0"/>
          </a:p>
        </p:txBody>
      </p:sp>
      <p:sp>
        <p:nvSpPr>
          <p:cNvPr id="16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FFAA377-7D93-4E9D-AE6D-A882F88234C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4A9CF-AC0D-49C4-9A2F-5595DDF129F1}" type="datetime1">
              <a:rPr lang="pt-BR"/>
              <a:pPr>
                <a:defRPr/>
              </a:pPr>
              <a:t>4/11/2011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D5A88-9CC0-4AF6-BB96-19AE60AA236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Retângulo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tângulo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Conector reto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Elipse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Elipse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CB4D3-364D-4E6B-914E-EE92583DFEA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14" name="Espaço Reservado para Data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0E897-8709-4498-8BA9-E2ACBB45B4EF}" type="datetime1">
              <a:rPr lang="pt-BR"/>
              <a:pPr>
                <a:defRPr/>
              </a:pPr>
              <a:t>4/11/2011</a:t>
            </a:fld>
            <a:endParaRPr lang="pt-BR" dirty="0"/>
          </a:p>
        </p:txBody>
      </p:sp>
      <p:sp>
        <p:nvSpPr>
          <p:cNvPr id="1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E3A70-5902-40CD-B931-F66D02A0504F}" type="datetime1">
              <a:rPr lang="pt-BR"/>
              <a:pPr>
                <a:defRPr/>
              </a:pPr>
              <a:t>4/11/2011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9B0C6-834D-4A4E-87BA-F44C89CF2B2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Retângulo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tângulo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tângulo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Retângulo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Conector reto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ipse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e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Espaço Reservado para Data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A9C0A-2377-415F-A77D-527104386790}" type="datetime1">
              <a:rPr lang="pt-BR"/>
              <a:pPr>
                <a:defRPr/>
              </a:pPr>
              <a:t>4/11/2011</a:t>
            </a:fld>
            <a:endParaRPr lang="pt-BR" dirty="0"/>
          </a:p>
        </p:txBody>
      </p:sp>
      <p:sp>
        <p:nvSpPr>
          <p:cNvPr id="1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73E8C7F-A9E2-4B42-B141-E90F38B125E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3560C-3851-4FF4-8138-FF3047E98882}" type="datetime1">
              <a:rPr lang="pt-BR"/>
              <a:pPr>
                <a:defRPr/>
              </a:pPr>
              <a:t>4/11/2011</a:t>
            </a:fld>
            <a:endParaRPr lang="pt-BR" dirty="0"/>
          </a:p>
        </p:txBody>
      </p:sp>
      <p:sp>
        <p:nvSpPr>
          <p:cNvPr id="7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EB27D-B276-48FE-8B27-C56A2A06B22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Retângulo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Conector reto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Retângulo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Elipse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e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8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71018-5A34-4B18-87CD-CE7ACBCF63DB}" type="datetime1">
              <a:rPr lang="pt-BR"/>
              <a:pPr>
                <a:defRPr/>
              </a:pPr>
              <a:t>4/11/2011</a:t>
            </a:fld>
            <a:endParaRPr lang="pt-BR" dirty="0"/>
          </a:p>
        </p:txBody>
      </p:sp>
      <p:sp>
        <p:nvSpPr>
          <p:cNvPr id="19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896B28E-4AA8-421A-9F60-55B5BB4456D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B7A5B-1002-4BC5-AE87-6DD47DB6C39D}" type="datetime1">
              <a:rPr lang="pt-BR"/>
              <a:pPr>
                <a:defRPr/>
              </a:pPr>
              <a:t>4/11/2011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6B62B-818B-4046-895D-81952AE5D6C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3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4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etângulo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etângulo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9A97A-7193-49F0-A4B1-32ED7096DFFB}" type="datetime1">
              <a:rPr lang="pt-BR"/>
              <a:pPr>
                <a:defRPr/>
              </a:pPr>
              <a:t>4/11/2011</a:t>
            </a:fld>
            <a:endParaRPr lang="pt-BR" dirty="0"/>
          </a:p>
        </p:txBody>
      </p:sp>
      <p:sp>
        <p:nvSpPr>
          <p:cNvPr id="9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08A985-4532-4CC3-B2F9-38A8AD9CD8E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tângulo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Conector reto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e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tângulo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6" name="Espaço Reservado para Número de Slid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DD01BA5-F889-4399-A559-ED861DC0463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17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6C89A-2B29-4E33-9CF1-9EE10C26769A}" type="datetime1">
              <a:rPr lang="pt-BR"/>
              <a:pPr>
                <a:defRPr/>
              </a:pPr>
              <a:t>4/11/2011</a:t>
            </a:fld>
            <a:endParaRPr lang="pt-BR" dirty="0"/>
          </a:p>
        </p:txBody>
      </p:sp>
      <p:sp>
        <p:nvSpPr>
          <p:cNvPr id="18" name="Espaço Reservado para Rodapé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tângulo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tângulo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e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tângulo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dirty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6" name="Espaço Reservado para Número de Slid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FB48D-F7A0-4A23-A7B2-D36B8783DB2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17" name="Espaço Reservado para Data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35478-EB55-4D47-B40E-F81F88BBAB97}" type="datetime1">
              <a:rPr lang="pt-BR"/>
              <a:pPr>
                <a:defRPr/>
              </a:pPr>
              <a:t>4/11/2011</a:t>
            </a:fld>
            <a:endParaRPr lang="pt-BR" dirty="0"/>
          </a:p>
        </p:txBody>
      </p:sp>
      <p:sp>
        <p:nvSpPr>
          <p:cNvPr id="18" name="Espaço Reservado para Rodapé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F93AA4-8D8A-4380-B623-96D06EB10207}" type="datetime1">
              <a:rPr lang="pt-BR"/>
              <a:pPr>
                <a:defRPr/>
              </a:pPr>
              <a:t>4/11/2011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e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D15F55-90D8-425D-BD64-64E10DDCEFE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1038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39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pt-B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TEMA</a:t>
            </a:r>
            <a:endParaRPr lang="pt-B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Espaço Reservado para Rodapé 3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8731250" cy="3667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b="1" smtClean="0">
                <a:solidFill>
                  <a:schemeClr val="tx1"/>
                </a:solidFill>
                <a:latin typeface="Arial" charset="0"/>
                <a:cs typeface="Arial" charset="0"/>
              </a:rPr>
              <a:t>Orientador: Mestre Paulo Jose Lopes Folgueral                                                                                         Novembro / 2011                                                                                         </a:t>
            </a:r>
          </a:p>
        </p:txBody>
      </p:sp>
      <p:sp>
        <p:nvSpPr>
          <p:cNvPr id="15363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pt-BR" sz="280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pt-BR" sz="360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pt-BR" sz="3600" smtClean="0">
                <a:latin typeface="Arial" charset="0"/>
                <a:cs typeface="Arial" charset="0"/>
              </a:rPr>
              <a:t>Aeroporto de Cumbica: gargalo nas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pt-BR" sz="3600" smtClean="0">
                <a:latin typeface="Arial" charset="0"/>
                <a:cs typeface="Arial" charset="0"/>
              </a:rPr>
              <a:t>operações logísticas com a chegada de</a:t>
            </a:r>
          </a:p>
          <a:p>
            <a:pPr algn="ctr" eaLnBrk="1" hangingPunct="1">
              <a:buClr>
                <a:schemeClr val="tx1"/>
              </a:buClr>
              <a:buFontTx/>
              <a:buNone/>
            </a:pPr>
            <a:r>
              <a:rPr lang="pt-BR" sz="3600" smtClean="0">
                <a:latin typeface="Arial" charset="0"/>
                <a:cs typeface="Arial" charset="0"/>
              </a:rPr>
              <a:t> grandes eventos.</a:t>
            </a:r>
          </a:p>
        </p:txBody>
      </p:sp>
      <p:pic>
        <p:nvPicPr>
          <p:cNvPr id="15364" name="Picture 5" descr="banner_fig_unimes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404813"/>
            <a:ext cx="2228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Rodapé 3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8839200" cy="366713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8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560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4" y="1527174"/>
            <a:ext cx="8556655" cy="483078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Char char=""/>
            </a:pPr>
            <a:r>
              <a:rPr lang="en-US" sz="1600" b="1" dirty="0" smtClean="0"/>
              <a:t>REFERÊNCIAS BIBLIOGRÁFICAS</a:t>
            </a:r>
            <a:endParaRPr lang="pt-BR" sz="1600" b="1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Char char=""/>
            </a:pPr>
            <a:endParaRPr lang="pt-BR" sz="1400" b="1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900" b="1" dirty="0" smtClean="0"/>
              <a:t>ABRUCCIO, </a:t>
            </a:r>
            <a:r>
              <a:rPr lang="pt-BR" sz="900" dirty="0" smtClean="0"/>
              <a:t>MARCOS,</a:t>
            </a:r>
            <a:r>
              <a:rPr lang="pt-BR" sz="900" b="1" dirty="0" smtClean="0"/>
              <a:t> Odisséia olímpica : a história da olimpíada e seus heróis, </a:t>
            </a:r>
            <a:r>
              <a:rPr lang="pt-BR" sz="900" dirty="0" smtClean="0"/>
              <a:t>São Paulo: Cortez, 2008.</a:t>
            </a:r>
            <a:r>
              <a:rPr lang="pt-BR" sz="900" b="1" dirty="0" smtClean="0"/>
              <a:t> </a:t>
            </a:r>
            <a:endParaRPr lang="pt-BR" sz="9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</a:pPr>
            <a:endParaRPr lang="pt-BR" sz="9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900" b="1" dirty="0" smtClean="0"/>
              <a:t>BAGGIO, </a:t>
            </a:r>
            <a:r>
              <a:rPr lang="pt-BR" sz="900" dirty="0" smtClean="0"/>
              <a:t>LUIZ FERNANDO, </a:t>
            </a:r>
            <a:r>
              <a:rPr lang="pt-BR" sz="900" b="1" dirty="0" smtClean="0"/>
              <a:t>Copa do mundo – histórias e estatísticas, </a:t>
            </a:r>
            <a:r>
              <a:rPr lang="pt-BR" sz="900" dirty="0" smtClean="0"/>
              <a:t>São Paulo: </a:t>
            </a:r>
            <a:r>
              <a:rPr lang="pt-BR" sz="900" dirty="0" err="1" smtClean="0"/>
              <a:t>Axcel</a:t>
            </a:r>
            <a:r>
              <a:rPr lang="pt-BR" sz="900" dirty="0" smtClean="0"/>
              <a:t> Books, 2009.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</a:pPr>
            <a:endParaRPr lang="pt-BR" sz="9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900" b="1" dirty="0" smtClean="0"/>
              <a:t>BALLOU</a:t>
            </a:r>
            <a:r>
              <a:rPr lang="pt-BR" sz="900" dirty="0" smtClean="0"/>
              <a:t>, R. H., </a:t>
            </a:r>
            <a:r>
              <a:rPr lang="pt-BR" sz="900" b="1" dirty="0" smtClean="0"/>
              <a:t>Gerenciamento da cadeia de suprimentos - Logística empresarial</a:t>
            </a:r>
            <a:r>
              <a:rPr lang="pt-BR" sz="900" dirty="0" smtClean="0"/>
              <a:t>, 7ed., Porto Alegre: </a:t>
            </a:r>
            <a:r>
              <a:rPr lang="pt-BR" sz="900" dirty="0" err="1" smtClean="0"/>
              <a:t>Bookman</a:t>
            </a:r>
            <a:r>
              <a:rPr lang="pt-BR" sz="900" dirty="0" smtClean="0"/>
              <a:t>, 2005.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</a:pPr>
            <a:endParaRPr lang="pt-BR" sz="9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900" b="1" dirty="0" smtClean="0"/>
              <a:t>DONATO</a:t>
            </a:r>
            <a:r>
              <a:rPr lang="pt-BR" sz="900" dirty="0" smtClean="0"/>
              <a:t>, Vitório, </a:t>
            </a:r>
            <a:r>
              <a:rPr lang="pt-BR" sz="900" b="1" dirty="0" smtClean="0"/>
              <a:t>Introdução à logística – O perfil do profissional</a:t>
            </a:r>
            <a:r>
              <a:rPr lang="pt-BR" sz="900" dirty="0" smtClean="0"/>
              <a:t>, Rio de Janeiro: Editora Ciência Moderna Ltda., 2010.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</a:pPr>
            <a:endParaRPr lang="pt-BR" sz="9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900" b="1" dirty="0" smtClean="0"/>
              <a:t>FILHO</a:t>
            </a:r>
            <a:r>
              <a:rPr lang="pt-BR" sz="900" dirty="0" smtClean="0"/>
              <a:t>, </a:t>
            </a:r>
            <a:r>
              <a:rPr lang="pt-BR" sz="900" dirty="0" err="1" smtClean="0"/>
              <a:t>Edelvino</a:t>
            </a:r>
            <a:r>
              <a:rPr lang="pt-BR" sz="900" dirty="0" smtClean="0"/>
              <a:t> </a:t>
            </a:r>
            <a:r>
              <a:rPr lang="pt-BR" sz="900" dirty="0" err="1" smtClean="0"/>
              <a:t>Razzolini</a:t>
            </a:r>
            <a:r>
              <a:rPr lang="pt-BR" sz="900" dirty="0" smtClean="0"/>
              <a:t>, </a:t>
            </a:r>
            <a:r>
              <a:rPr lang="pt-BR" sz="900" b="1" dirty="0" smtClean="0"/>
              <a:t>Logística: Evolução na Administração: Desempenho e Flexibilidade</a:t>
            </a:r>
            <a:r>
              <a:rPr lang="pt-BR" sz="900" dirty="0" smtClean="0"/>
              <a:t>, São Paulo, Juruá Editora, 2006.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</a:pPr>
            <a:endParaRPr lang="pt-BR" sz="9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900" b="1" dirty="0" smtClean="0"/>
              <a:t>MAIA</a:t>
            </a:r>
            <a:r>
              <a:rPr lang="pt-BR" sz="900" dirty="0" smtClean="0"/>
              <a:t>, PAULO LEANDRO, </a:t>
            </a:r>
            <a:r>
              <a:rPr lang="pt-BR" sz="900" b="1" dirty="0" smtClean="0"/>
              <a:t>O ABC da metodologia : métodos e técnicas para elaborar trabalhos científicos (ABNT)</a:t>
            </a:r>
            <a:r>
              <a:rPr lang="pt-BR" sz="900" dirty="0" smtClean="0"/>
              <a:t>, 2ed. Rev. </a:t>
            </a:r>
            <a:r>
              <a:rPr lang="pt-BR" sz="900" dirty="0" err="1" smtClean="0"/>
              <a:t>Ampl</a:t>
            </a:r>
            <a:r>
              <a:rPr lang="pt-BR" sz="900" dirty="0" smtClean="0"/>
              <a:t>. São Paulo: </a:t>
            </a:r>
            <a:r>
              <a:rPr lang="pt-BR" sz="900" dirty="0" err="1" smtClean="0"/>
              <a:t>Leud</a:t>
            </a:r>
            <a:r>
              <a:rPr lang="pt-BR" sz="900" dirty="0" smtClean="0"/>
              <a:t>, 2008.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</a:pPr>
            <a:endParaRPr lang="pt-BR" sz="900" dirty="0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900" b="1" dirty="0" smtClean="0"/>
              <a:t>MARCONI</a:t>
            </a:r>
            <a:r>
              <a:rPr lang="pt-BR" sz="900" dirty="0" smtClean="0"/>
              <a:t>, Marina de Andrade, </a:t>
            </a:r>
            <a:r>
              <a:rPr lang="pt-BR" sz="900" b="1" dirty="0" smtClean="0"/>
              <a:t>Antropologia : uma introdução</a:t>
            </a:r>
            <a:r>
              <a:rPr lang="pt-BR" sz="900" dirty="0" smtClean="0"/>
              <a:t>, 7ed., São Paulo: Atlas, 2008.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pt-BR" sz="900" dirty="0" smtClean="0"/>
              <a:t> 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900" b="1" dirty="0" smtClean="0"/>
              <a:t>POZO</a:t>
            </a:r>
            <a:r>
              <a:rPr lang="pt-BR" sz="900" dirty="0" smtClean="0"/>
              <a:t>, H., </a:t>
            </a:r>
            <a:r>
              <a:rPr lang="pt-BR" sz="900" b="1" dirty="0" smtClean="0"/>
              <a:t>Administração de Recursos Materiais e Patrimoniais Uma Abordagem Logística</a:t>
            </a:r>
            <a:r>
              <a:rPr lang="pt-BR" sz="900" dirty="0" smtClean="0"/>
              <a:t>, 2ed., São Paulo: Atlas, 2008.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pt-BR" sz="900" dirty="0" smtClean="0"/>
              <a:t> 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900" b="1" dirty="0" smtClean="0"/>
              <a:t>RODRIGUES</a:t>
            </a:r>
            <a:r>
              <a:rPr lang="pt-BR" sz="900" dirty="0" smtClean="0"/>
              <a:t>, ROSICLER MARTINS, O Homem na pré-história, 2ed., São Paulo, Moderna Editora, 2003.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pt-BR" sz="900" dirty="0" smtClean="0"/>
              <a:t> 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900" b="1" dirty="0" smtClean="0"/>
              <a:t>SEVERINO</a:t>
            </a:r>
            <a:r>
              <a:rPr lang="pt-BR" sz="900" dirty="0" smtClean="0"/>
              <a:t>, Antônio Joaquim. </a:t>
            </a:r>
            <a:r>
              <a:rPr lang="pt-BR" sz="900" b="1" dirty="0" smtClean="0"/>
              <a:t>Metodologia do trabalho científico</a:t>
            </a:r>
            <a:r>
              <a:rPr lang="pt-BR" sz="900" dirty="0" smtClean="0"/>
              <a:t>. São Paulo: Cortez, 22 ed., 2002.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pt-BR" sz="900" dirty="0" smtClean="0"/>
              <a:t> 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900" b="1" dirty="0" smtClean="0"/>
              <a:t>TADEU</a:t>
            </a:r>
            <a:r>
              <a:rPr lang="pt-BR" sz="900" dirty="0" smtClean="0"/>
              <a:t>, Hugo Ferreira Braga. </a:t>
            </a:r>
            <a:r>
              <a:rPr lang="pt-BR" sz="900" b="1" dirty="0" smtClean="0"/>
              <a:t>Logística Aeroportuária - Análises Setoriais e o Modelo de Cidades-Aeroportos</a:t>
            </a:r>
            <a:r>
              <a:rPr lang="pt-BR" sz="900" dirty="0" smtClean="0"/>
              <a:t>. São Paulo: </a:t>
            </a:r>
            <a:r>
              <a:rPr lang="pt-BR" sz="900" dirty="0" err="1" smtClean="0"/>
              <a:t>Cengage</a:t>
            </a:r>
            <a:r>
              <a:rPr lang="pt-BR" sz="900" dirty="0" smtClean="0"/>
              <a:t> </a:t>
            </a:r>
            <a:r>
              <a:rPr lang="pt-BR" sz="900" dirty="0" err="1" smtClean="0"/>
              <a:t>Learning</a:t>
            </a:r>
            <a:r>
              <a:rPr lang="pt-BR" sz="900" dirty="0" smtClean="0"/>
              <a:t>, 5 ed., 2006.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pt-BR" sz="900" dirty="0" smtClean="0"/>
              <a:t> 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900" b="1" dirty="0" smtClean="0"/>
              <a:t>WYSS</a:t>
            </a:r>
            <a:r>
              <a:rPr lang="pt-BR" sz="900" dirty="0" smtClean="0"/>
              <a:t>, ANDRE, </a:t>
            </a:r>
            <a:r>
              <a:rPr lang="pt-BR" sz="900" b="1" dirty="0" smtClean="0"/>
              <a:t>Logística sempre presente</a:t>
            </a:r>
            <a:r>
              <a:rPr lang="pt-BR" sz="900" dirty="0" smtClean="0"/>
              <a:t>, Revista </a:t>
            </a:r>
            <a:r>
              <a:rPr lang="pt-BR" sz="900" dirty="0" err="1" smtClean="0"/>
              <a:t>Scientific</a:t>
            </a:r>
            <a:r>
              <a:rPr lang="pt-BR" sz="900" dirty="0" smtClean="0"/>
              <a:t> </a:t>
            </a:r>
            <a:r>
              <a:rPr lang="pt-BR" sz="900" dirty="0" err="1" smtClean="0"/>
              <a:t>American</a:t>
            </a:r>
            <a:r>
              <a:rPr lang="pt-BR" sz="900" dirty="0" smtClean="0"/>
              <a:t> 59, São Paulo, p.31, Abril, 2006.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pt-BR" sz="900" dirty="0" smtClean="0"/>
              <a:t> 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900" dirty="0" smtClean="0"/>
              <a:t>Disponível em : http://www.infraero.gov.br/index.</a:t>
            </a:r>
            <a:r>
              <a:rPr lang="pt-BR" sz="900" dirty="0" err="1" smtClean="0"/>
              <a:t>php</a:t>
            </a:r>
            <a:r>
              <a:rPr lang="pt-BR" sz="900" dirty="0" smtClean="0"/>
              <a:t>/</a:t>
            </a:r>
            <a:r>
              <a:rPr lang="pt-BR" sz="900" dirty="0" err="1" smtClean="0"/>
              <a:t>br</a:t>
            </a:r>
            <a:r>
              <a:rPr lang="pt-BR" sz="900" dirty="0" smtClean="0"/>
              <a:t>/aeroportos/</a:t>
            </a:r>
            <a:r>
              <a:rPr lang="pt-BR" sz="900" dirty="0" err="1" smtClean="0"/>
              <a:t>sao-paulo</a:t>
            </a:r>
            <a:r>
              <a:rPr lang="pt-BR" sz="900" dirty="0" smtClean="0"/>
              <a:t>/</a:t>
            </a:r>
            <a:r>
              <a:rPr lang="pt-BR" sz="900" dirty="0" err="1" smtClean="0"/>
              <a:t>aeroporto-internacional-de-sao-paulo</a:t>
            </a:r>
            <a:r>
              <a:rPr lang="pt-BR" sz="900" dirty="0" smtClean="0"/>
              <a:t>/complexo-aeroportuario.html, consultado em 17/08/2011.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pt-BR" sz="900" dirty="0" smtClean="0"/>
              <a:t> 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900" dirty="0" smtClean="0"/>
              <a:t>Disponível em : http://pt.wikipedia.org/wiki/Ficheiro:1896_Olympic_openingceremony.jpg consultado em 11/09/2011.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None/>
            </a:pPr>
            <a:r>
              <a:rPr lang="pt-BR" sz="900" dirty="0" smtClean="0"/>
              <a:t> 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900" dirty="0" smtClean="0"/>
              <a:t>Disponível em : http://blog.ecopistas.com.br/index.</a:t>
            </a:r>
            <a:r>
              <a:rPr lang="pt-BR" sz="900" dirty="0" err="1" smtClean="0"/>
              <a:t>php</a:t>
            </a:r>
            <a:r>
              <a:rPr lang="pt-BR" sz="900" dirty="0" smtClean="0"/>
              <a:t>/1059/ecopistas-realiza-melhorias-nas-rodovias-ayrton-senna-carvalho-pinto-e-helio-smidt.html, consultado em 15/09/2011.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 2" pitchFamily="18" charset="2"/>
              <a:buChar char=""/>
            </a:pPr>
            <a:endParaRPr lang="pt-BR" sz="900" dirty="0" smtClean="0">
              <a:latin typeface="Arial" charset="0"/>
            </a:endParaRPr>
          </a:p>
        </p:txBody>
      </p:sp>
      <p:pic>
        <p:nvPicPr>
          <p:cNvPr id="25604" name="Picture 5" descr="banner_fig_unimes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404813"/>
            <a:ext cx="2228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Espaço Reservado para Rodapé 3"/>
          <p:cNvSpPr txBox="1">
            <a:spLocks noGrp="1"/>
          </p:cNvSpPr>
          <p:nvPr/>
        </p:nvSpPr>
        <p:spPr bwMode="auto">
          <a:xfrm>
            <a:off x="304800" y="6410325"/>
            <a:ext cx="8659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1200" b="1"/>
              <a:t>Orientador: Mestre Paulo Jose Lopes Folgueral                                                                                         Novembro / 2011</a:t>
            </a:r>
            <a:r>
              <a:rPr lang="pt-BR" sz="1200"/>
              <a:t>                                                                                         </a:t>
            </a:r>
          </a:p>
          <a:p>
            <a:endParaRPr lang="pt-BR" sz="1200">
              <a:latin typeface="Georgia" pitchFamily="18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50825" y="260350"/>
            <a:ext cx="648176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/>
              <a:t>Aeroporto de Cumbica: gargalo nas operações logísticas com a chegada de grandes eventos.</a:t>
            </a:r>
          </a:p>
          <a:p>
            <a:pPr>
              <a:spcBef>
                <a:spcPct val="50000"/>
              </a:spcBef>
            </a:pPr>
            <a:endParaRPr lang="pt-BR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6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6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6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56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6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6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560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60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60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60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60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60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60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60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60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560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60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60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560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560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60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560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60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560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560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60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60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560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560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560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560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560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560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560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60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60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560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560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560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560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560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560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Rodapé 2"/>
          <p:cNvSpPr>
            <a:spLocks noGrp="1"/>
          </p:cNvSpPr>
          <p:nvPr>
            <p:ph type="ftr" sz="quarter" idx="11"/>
          </p:nvPr>
        </p:nvSpPr>
        <p:spPr bwMode="auto">
          <a:xfrm>
            <a:off x="250825" y="6491288"/>
            <a:ext cx="8659813" cy="366712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180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                                               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smtClean="0">
              <a:cs typeface="Arial" charset="0"/>
            </a:endParaRPr>
          </a:p>
        </p:txBody>
      </p:sp>
      <p:sp>
        <p:nvSpPr>
          <p:cNvPr id="26627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pt-BR" dirty="0" smtClean="0"/>
          </a:p>
          <a:p>
            <a:pPr eaLnBrk="1" hangingPunct="1">
              <a:buFont typeface="Wingdings 2" pitchFamily="18" charset="2"/>
              <a:buNone/>
            </a:pPr>
            <a:endParaRPr lang="pt-BR" dirty="0" smtClean="0"/>
          </a:p>
          <a:p>
            <a:pPr eaLnBrk="1" hangingPunct="1"/>
            <a:endParaRPr lang="pt-BR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pt-BR" sz="8000" dirty="0" smtClean="0">
                <a:latin typeface="Arial" charset="0"/>
              </a:rPr>
              <a:t>OBRIGADO!</a:t>
            </a:r>
          </a:p>
        </p:txBody>
      </p:sp>
      <p:pic>
        <p:nvPicPr>
          <p:cNvPr id="26628" name="Picture 5" descr="banner_fig_unimes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404813"/>
            <a:ext cx="2228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Espaço Reservado para Rodapé 3"/>
          <p:cNvSpPr txBox="1">
            <a:spLocks noGrp="1"/>
          </p:cNvSpPr>
          <p:nvPr/>
        </p:nvSpPr>
        <p:spPr bwMode="auto">
          <a:xfrm>
            <a:off x="179388" y="6381750"/>
            <a:ext cx="86598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 sz="1200"/>
          </a:p>
          <a:p>
            <a:endParaRPr lang="pt-BR" sz="1200">
              <a:latin typeface="Georgia" pitchFamily="18" charset="0"/>
            </a:endParaRPr>
          </a:p>
        </p:txBody>
      </p:sp>
      <p:sp>
        <p:nvSpPr>
          <p:cNvPr id="26630" name="Espaço Reservado para Rodapé 3"/>
          <p:cNvSpPr txBox="1">
            <a:spLocks noGrp="1"/>
          </p:cNvSpPr>
          <p:nvPr/>
        </p:nvSpPr>
        <p:spPr bwMode="auto">
          <a:xfrm>
            <a:off x="250825" y="6381750"/>
            <a:ext cx="8659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 sz="1200"/>
          </a:p>
          <a:p>
            <a:endParaRPr lang="pt-BR" sz="1200">
              <a:latin typeface="Georgia" pitchFamily="18" charset="0"/>
            </a:endParaRPr>
          </a:p>
        </p:txBody>
      </p:sp>
      <p:sp>
        <p:nvSpPr>
          <p:cNvPr id="26631" name="Espaço Reservado para Rodapé 3"/>
          <p:cNvSpPr txBox="1">
            <a:spLocks noGrp="1"/>
          </p:cNvSpPr>
          <p:nvPr/>
        </p:nvSpPr>
        <p:spPr bwMode="auto">
          <a:xfrm>
            <a:off x="250825" y="6381750"/>
            <a:ext cx="8659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 sz="1200">
              <a:latin typeface="Georgia" pitchFamily="18" charset="0"/>
            </a:endParaRPr>
          </a:p>
        </p:txBody>
      </p:sp>
      <p:sp>
        <p:nvSpPr>
          <p:cNvPr id="26632" name="Espaço Reservado para Rodapé 3"/>
          <p:cNvSpPr txBox="1">
            <a:spLocks noGrp="1"/>
          </p:cNvSpPr>
          <p:nvPr/>
        </p:nvSpPr>
        <p:spPr bwMode="auto">
          <a:xfrm>
            <a:off x="304800" y="6410325"/>
            <a:ext cx="8659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1200" b="1"/>
              <a:t>Orientador: Mestre Paulo Jose Lopes Folgueral                                                                                         Novembro / 2011</a:t>
            </a:r>
            <a:r>
              <a:rPr lang="pt-BR" sz="1200"/>
              <a:t>                                                                                         </a:t>
            </a:r>
          </a:p>
          <a:p>
            <a:endParaRPr lang="pt-BR" sz="1200">
              <a:latin typeface="Georgia" pitchFamily="18" charset="0"/>
            </a:endParaRPr>
          </a:p>
        </p:txBody>
      </p:sp>
      <p:sp>
        <p:nvSpPr>
          <p:cNvPr id="26634" name="Text Box 7"/>
          <p:cNvSpPr txBox="1">
            <a:spLocks noChangeArrowheads="1"/>
          </p:cNvSpPr>
          <p:nvPr/>
        </p:nvSpPr>
        <p:spPr bwMode="auto">
          <a:xfrm>
            <a:off x="250825" y="260350"/>
            <a:ext cx="648176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/>
              <a:t>Aeroporto de Cumbica: gargalo nas operações logísticas com a chegada de grandes eventos.</a:t>
            </a:r>
          </a:p>
          <a:p>
            <a:pPr>
              <a:spcBef>
                <a:spcPct val="50000"/>
              </a:spcBef>
            </a:pPr>
            <a:endParaRPr lang="pt-BR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Rodapé 3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8659813" cy="366713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b="1" smtClean="0">
                <a:solidFill>
                  <a:schemeClr val="tx1"/>
                </a:solidFill>
                <a:latin typeface="Arial" charset="0"/>
                <a:cs typeface="Arial" charset="0"/>
              </a:rPr>
              <a:t>Orientador: Mestre Paulo Jose Lopes Folgueral                                                                                         Novembro / 2011</a:t>
            </a:r>
            <a:r>
              <a:rPr lang="pt-BR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                                                  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en-US" dirty="0" smtClean="0"/>
          </a:p>
          <a:p>
            <a:pPr algn="ctr" eaLnBrk="1" hangingPunct="1">
              <a:buFont typeface="Wingdings 2" pitchFamily="18" charset="2"/>
              <a:buNone/>
            </a:pPr>
            <a:endParaRPr lang="pt-BR" dirty="0" smtClean="0"/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2800" dirty="0" smtClean="0">
                <a:latin typeface="Arial" charset="0"/>
                <a:cs typeface="Arial" charset="0"/>
              </a:rPr>
              <a:t>Hugo Leonardo de Oliveira</a:t>
            </a:r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2800" dirty="0" err="1" smtClean="0">
                <a:latin typeface="Arial" charset="0"/>
                <a:cs typeface="Arial" charset="0"/>
              </a:rPr>
              <a:t>Valnei</a:t>
            </a:r>
            <a:r>
              <a:rPr lang="pt-BR" sz="2800" dirty="0" smtClean="0">
                <a:latin typeface="Arial" charset="0"/>
                <a:cs typeface="Arial" charset="0"/>
              </a:rPr>
              <a:t> Junior Caetano</a:t>
            </a:r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2800" dirty="0" smtClean="0">
                <a:latin typeface="Arial" charset="0"/>
                <a:cs typeface="Arial" charset="0"/>
              </a:rPr>
              <a:t>Fernando </a:t>
            </a:r>
            <a:r>
              <a:rPr lang="pt-BR" sz="2800" dirty="0" err="1" smtClean="0">
                <a:latin typeface="Arial" charset="0"/>
                <a:cs typeface="Arial" charset="0"/>
              </a:rPr>
              <a:t>Pelissoni</a:t>
            </a:r>
            <a:endParaRPr lang="pt-BR" sz="2800" dirty="0" smtClean="0">
              <a:latin typeface="Arial" charset="0"/>
              <a:cs typeface="Arial" charset="0"/>
            </a:endParaRPr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2800" dirty="0" smtClean="0">
                <a:latin typeface="Arial" charset="0"/>
                <a:cs typeface="Arial" charset="0"/>
              </a:rPr>
              <a:t>Diego </a:t>
            </a:r>
            <a:r>
              <a:rPr lang="pt-BR" sz="2800" dirty="0" err="1" smtClean="0">
                <a:latin typeface="Arial" charset="0"/>
                <a:cs typeface="Arial" charset="0"/>
              </a:rPr>
              <a:t>Buscarati</a:t>
            </a:r>
            <a:endParaRPr lang="pt-BR" sz="2800" dirty="0" smtClean="0">
              <a:latin typeface="Arial" charset="0"/>
              <a:cs typeface="Arial" charset="0"/>
            </a:endParaRPr>
          </a:p>
        </p:txBody>
      </p:sp>
      <p:pic>
        <p:nvPicPr>
          <p:cNvPr id="17411" name="Picture 5" descr="banner_fig_unimes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404813"/>
            <a:ext cx="2228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250825" y="260350"/>
            <a:ext cx="648176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/>
              <a:t>Aeroporto de Cumbica: gargalo nas operações logísticas com a chegada de grandes eventos.</a:t>
            </a:r>
          </a:p>
          <a:p>
            <a:pPr>
              <a:spcBef>
                <a:spcPct val="50000"/>
              </a:spcBef>
            </a:pPr>
            <a:endParaRPr lang="pt-BR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ço Reservado para Rodapé 3"/>
          <p:cNvSpPr>
            <a:spLocks noGrp="1"/>
          </p:cNvSpPr>
          <p:nvPr>
            <p:ph type="ftr" sz="quarter" idx="11"/>
          </p:nvPr>
        </p:nvSpPr>
        <p:spPr bwMode="auto">
          <a:xfrm>
            <a:off x="250825" y="6308725"/>
            <a:ext cx="8731250" cy="3667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18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843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endParaRPr lang="pt-BR" sz="2800" dirty="0" smtClean="0">
              <a:latin typeface="Arial" charset="0"/>
              <a:cs typeface="Arial" charset="0"/>
            </a:endParaRPr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2800" dirty="0" smtClean="0">
                <a:latin typeface="Arial" charset="0"/>
                <a:cs typeface="Arial" charset="0"/>
              </a:rPr>
              <a:t>OBJETIVO</a:t>
            </a:r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endParaRPr lang="pt-BR" sz="2800" dirty="0" smtClean="0">
              <a:latin typeface="Arial" charset="0"/>
              <a:cs typeface="Arial" charset="0"/>
            </a:endParaRPr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2800" dirty="0" smtClean="0">
                <a:latin typeface="Arial" charset="0"/>
                <a:cs typeface="Arial" charset="0"/>
              </a:rPr>
              <a:t>JUSTIFICATIVA</a:t>
            </a:r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endParaRPr lang="pt-BR" sz="2800" dirty="0" smtClean="0">
              <a:latin typeface="Arial" charset="0"/>
              <a:cs typeface="Arial" charset="0"/>
            </a:endParaRPr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2800" dirty="0" smtClean="0">
                <a:latin typeface="Arial" charset="0"/>
                <a:cs typeface="Arial" charset="0"/>
              </a:rPr>
              <a:t>PROBLEMA</a:t>
            </a:r>
          </a:p>
          <a:p>
            <a:pPr eaLnBrk="1" hangingPunct="1">
              <a:buClr>
                <a:schemeClr val="tx1"/>
              </a:buClr>
              <a:buFont typeface="Wingdings 2" pitchFamily="18" charset="2"/>
              <a:buNone/>
            </a:pPr>
            <a:endParaRPr lang="pt-BR" dirty="0" smtClean="0"/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2800" dirty="0" smtClean="0">
                <a:latin typeface="Arial" charset="0"/>
                <a:cs typeface="Arial" charset="0"/>
              </a:rPr>
              <a:t>HIPÓTESE</a:t>
            </a:r>
          </a:p>
        </p:txBody>
      </p:sp>
      <p:pic>
        <p:nvPicPr>
          <p:cNvPr id="18435" name="Picture 5" descr="banner_fig_unimes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404813"/>
            <a:ext cx="2228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250825" y="260350"/>
            <a:ext cx="6337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/>
              <a:t>Aeroporto de Cumbica: gargalo nas operações logísticas com a chegada de grandes eventos.</a:t>
            </a:r>
          </a:p>
        </p:txBody>
      </p:sp>
      <p:sp>
        <p:nvSpPr>
          <p:cNvPr id="18437" name="Espaço Reservado para Rodapé 3"/>
          <p:cNvSpPr txBox="1">
            <a:spLocks noGrp="1"/>
          </p:cNvSpPr>
          <p:nvPr/>
        </p:nvSpPr>
        <p:spPr bwMode="auto">
          <a:xfrm>
            <a:off x="304800" y="6410325"/>
            <a:ext cx="8659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1200" b="1"/>
              <a:t>Orientador: Mestre Paulo Jose Lopes Folgueral                                                                                         Novembro / 2011</a:t>
            </a:r>
            <a:r>
              <a:rPr lang="pt-BR" sz="1200"/>
              <a:t>                                                                                         </a:t>
            </a:r>
          </a:p>
          <a:p>
            <a:endParaRPr lang="pt-BR" sz="120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Rodapé 3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8731250" cy="366713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r" eaLnBrk="1" hangingPunct="1">
              <a:buClr>
                <a:schemeClr val="tx1"/>
              </a:buClr>
              <a:buFont typeface="Wingdings 2" pitchFamily="18" charset="2"/>
              <a:buNone/>
            </a:pPr>
            <a:r>
              <a:rPr lang="pt-BR" sz="1600" b="1" dirty="0" smtClean="0">
                <a:latin typeface="Arial" charset="0"/>
              </a:rPr>
              <a:t>CAPÍTULO I</a:t>
            </a:r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endParaRPr lang="pt-BR" sz="1600" b="1" dirty="0" smtClean="0">
              <a:latin typeface="Arial" charset="0"/>
            </a:endParaRPr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2600" dirty="0" smtClean="0">
                <a:latin typeface="Arial" charset="0"/>
              </a:rPr>
              <a:t>ORIGEM E APLICAÇÃO DA LOGÍSTICA</a:t>
            </a:r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endParaRPr lang="pt-BR" sz="2600" dirty="0" smtClean="0">
              <a:latin typeface="Arial" charset="0"/>
            </a:endParaRPr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2600" dirty="0" smtClean="0">
                <a:latin typeface="Arial" charset="0"/>
              </a:rPr>
              <a:t>ESTOCAGEM NAS CIVILIZAÇÕES ANTIGAS</a:t>
            </a:r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endParaRPr lang="pt-BR" sz="2600" dirty="0" smtClean="0">
              <a:latin typeface="Arial" charset="0"/>
            </a:endParaRPr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2600" dirty="0" smtClean="0">
                <a:latin typeface="Arial" charset="0"/>
              </a:rPr>
              <a:t>HISTÓRICO NOS TRANSPÓRTES</a:t>
            </a:r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endParaRPr lang="pt-BR" sz="2600" dirty="0" smtClean="0">
              <a:latin typeface="Arial" charset="0"/>
            </a:endParaRPr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2600" dirty="0" smtClean="0">
                <a:latin typeface="Arial" charset="0"/>
              </a:rPr>
              <a:t>LOGÍSTICAS NAS GUERRAS</a:t>
            </a:r>
          </a:p>
          <a:p>
            <a:pPr eaLnBrk="1" hangingPunct="1">
              <a:buClr>
                <a:schemeClr val="tx1"/>
              </a:buClr>
              <a:buFont typeface="Wingdings 2" pitchFamily="18" charset="2"/>
              <a:buNone/>
            </a:pPr>
            <a:endParaRPr lang="pt-BR" sz="2600" dirty="0" smtClean="0">
              <a:latin typeface="Arial" charset="0"/>
            </a:endParaRPr>
          </a:p>
        </p:txBody>
      </p:sp>
      <p:pic>
        <p:nvPicPr>
          <p:cNvPr id="19459" name="Picture 5" descr="banner_fig_unimes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404813"/>
            <a:ext cx="2228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250825" y="188913"/>
            <a:ext cx="6335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2000"/>
          </a:p>
        </p:txBody>
      </p:sp>
      <p:sp>
        <p:nvSpPr>
          <p:cNvPr id="19461" name="Espaço Reservado para Rodapé 3"/>
          <p:cNvSpPr txBox="1">
            <a:spLocks noGrp="1"/>
          </p:cNvSpPr>
          <p:nvPr/>
        </p:nvSpPr>
        <p:spPr bwMode="auto">
          <a:xfrm>
            <a:off x="304800" y="6410325"/>
            <a:ext cx="8659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1200" b="1"/>
              <a:t>Orientador: Mestre Paulo Jose Lopes Folgueral                                                                                         Novembro / 2011</a:t>
            </a:r>
            <a:r>
              <a:rPr lang="pt-BR" sz="1200"/>
              <a:t>                                                                                         </a:t>
            </a:r>
          </a:p>
          <a:p>
            <a:endParaRPr lang="pt-BR" sz="1200">
              <a:latin typeface="Georgia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50825" y="260350"/>
            <a:ext cx="648176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/>
              <a:t>Aeroporto de Cumbica: gargalo nas operações logísticas com a chegada de grandes eventos.</a:t>
            </a:r>
          </a:p>
          <a:p>
            <a:pPr>
              <a:spcBef>
                <a:spcPct val="50000"/>
              </a:spcBef>
            </a:pPr>
            <a:endParaRPr lang="pt-BR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Rodapé 3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8839200" cy="366713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8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r" eaLnBrk="1" hangingPunct="1">
              <a:buFont typeface="Wingdings 2" pitchFamily="18" charset="2"/>
              <a:buNone/>
            </a:pPr>
            <a:r>
              <a:rPr lang="pt-BR" sz="1600" b="1" dirty="0" smtClean="0">
                <a:latin typeface="Arial" charset="0"/>
              </a:rPr>
              <a:t>								            CAPÍTULO I</a:t>
            </a:r>
            <a:r>
              <a:rPr lang="pt-BR" sz="2800" dirty="0" smtClean="0">
                <a:latin typeface="Arial" charset="0"/>
              </a:rPr>
              <a:t>								</a:t>
            </a:r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endParaRPr lang="pt-BR" sz="2600" dirty="0" smtClean="0">
              <a:latin typeface="Arial" charset="0"/>
            </a:endParaRPr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2600" dirty="0" smtClean="0">
                <a:latin typeface="Arial" charset="0"/>
              </a:rPr>
              <a:t>FATOS RELEVANTES NA LOGÍSTICA MODERNA</a:t>
            </a:r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endParaRPr lang="pt-BR" sz="2800" dirty="0" smtClean="0">
              <a:latin typeface="Arial" charset="0"/>
            </a:endParaRPr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2800" dirty="0" smtClean="0">
                <a:latin typeface="Arial" charset="0"/>
              </a:rPr>
              <a:t>FATOS RELEVANTES NA LOGÍSTICA MODERNA NO BRASIL</a:t>
            </a:r>
          </a:p>
          <a:p>
            <a:pPr eaLnBrk="1" hangingPunct="1">
              <a:buClr>
                <a:schemeClr val="tx1"/>
              </a:buClr>
              <a:buFont typeface="Wingdings 2" pitchFamily="18" charset="2"/>
              <a:buNone/>
            </a:pPr>
            <a:endParaRPr lang="pt-BR" sz="2800" dirty="0" smtClean="0">
              <a:latin typeface="Arial" charset="0"/>
            </a:endParaRPr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2800" dirty="0" smtClean="0">
                <a:latin typeface="Arial" charset="0"/>
              </a:rPr>
              <a:t>LOGÍSTICA HOJE</a:t>
            </a:r>
          </a:p>
        </p:txBody>
      </p:sp>
      <p:pic>
        <p:nvPicPr>
          <p:cNvPr id="20483" name="Picture 5" descr="banner_fig_unimes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404813"/>
            <a:ext cx="2228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250825" y="188913"/>
            <a:ext cx="6408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2000"/>
          </a:p>
        </p:txBody>
      </p:sp>
      <p:sp>
        <p:nvSpPr>
          <p:cNvPr id="20485" name="Espaço Reservado para Rodapé 3"/>
          <p:cNvSpPr txBox="1">
            <a:spLocks noGrp="1"/>
          </p:cNvSpPr>
          <p:nvPr/>
        </p:nvSpPr>
        <p:spPr bwMode="auto">
          <a:xfrm>
            <a:off x="304800" y="6410325"/>
            <a:ext cx="8659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1200" b="1"/>
              <a:t>Orientador: Mestre Paulo Jose Lopes Folgueral                                                                                         Novembro / 2011</a:t>
            </a:r>
            <a:r>
              <a:rPr lang="pt-BR" sz="1200"/>
              <a:t>                                                                                         </a:t>
            </a:r>
          </a:p>
          <a:p>
            <a:endParaRPr lang="pt-BR" sz="1200">
              <a:latin typeface="Georgia" pitchFamily="18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50825" y="260350"/>
            <a:ext cx="648176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/>
              <a:t>Aeroporto de Cumbica: gargalo nas operações logísticas com a chegada de grandes eventos.</a:t>
            </a:r>
          </a:p>
          <a:p>
            <a:pPr>
              <a:spcBef>
                <a:spcPct val="50000"/>
              </a:spcBef>
            </a:pPr>
            <a:endParaRPr lang="pt-BR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ço Reservado para Rodapé 3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8839200" cy="3667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18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1506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r" eaLnBrk="1" hangingPunct="1">
              <a:buFont typeface="Wingdings 2" pitchFamily="18" charset="2"/>
              <a:buNone/>
            </a:pPr>
            <a:r>
              <a:rPr lang="pt-BR" sz="1600" b="1" dirty="0" smtClean="0">
                <a:latin typeface="Arial" charset="0"/>
              </a:rPr>
              <a:t>CAPÍTULO II</a:t>
            </a:r>
            <a:endParaRPr lang="pt-BR" sz="1600" b="1" dirty="0" smtClean="0"/>
          </a:p>
          <a:p>
            <a:pPr eaLnBrk="1" hangingPunct="1"/>
            <a:endParaRPr lang="pt-BR" sz="1600" b="1" dirty="0" smtClean="0">
              <a:latin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pt-BR" dirty="0" smtClean="0"/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2800" dirty="0" smtClean="0">
                <a:latin typeface="Arial" charset="0"/>
              </a:rPr>
              <a:t>O AEROPORTO DE CUMBICA</a:t>
            </a:r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endParaRPr lang="pt-BR" sz="2800" dirty="0" smtClean="0">
              <a:latin typeface="Arial" charset="0"/>
            </a:endParaRPr>
          </a:p>
          <a:p>
            <a:pPr eaLnBrk="1" hangingPunct="1">
              <a:buClr>
                <a:schemeClr val="tx1"/>
              </a:buClr>
              <a:buFont typeface="Wingdings 2" pitchFamily="18" charset="2"/>
              <a:buNone/>
            </a:pPr>
            <a:endParaRPr lang="pt-BR" sz="2800" dirty="0" smtClean="0">
              <a:latin typeface="Arial" charset="0"/>
            </a:endParaRPr>
          </a:p>
          <a:p>
            <a:pPr eaLnBrk="1" hangingPunct="1">
              <a:buClr>
                <a:schemeClr val="tx1"/>
              </a:buClr>
              <a:buFont typeface="Wingdings 2" pitchFamily="18" charset="2"/>
              <a:buChar char=""/>
            </a:pPr>
            <a:r>
              <a:rPr lang="pt-BR" sz="2800" dirty="0" smtClean="0">
                <a:latin typeface="Arial" charset="0"/>
              </a:rPr>
              <a:t>INFRAESTRUTURA</a:t>
            </a:r>
          </a:p>
          <a:p>
            <a:pPr eaLnBrk="1" hangingPunct="1">
              <a:buClr>
                <a:schemeClr val="tx1"/>
              </a:buClr>
              <a:buFont typeface="Wingdings 2" pitchFamily="18" charset="2"/>
              <a:buNone/>
            </a:pPr>
            <a:endParaRPr lang="pt-BR" sz="2800" dirty="0" smtClean="0">
              <a:latin typeface="Arial" charset="0"/>
            </a:endParaRPr>
          </a:p>
          <a:p>
            <a:pPr eaLnBrk="1" hangingPunct="1"/>
            <a:endParaRPr lang="pt-BR" dirty="0" smtClean="0">
              <a:latin typeface="Arial" charset="0"/>
            </a:endParaRPr>
          </a:p>
        </p:txBody>
      </p:sp>
      <p:pic>
        <p:nvPicPr>
          <p:cNvPr id="21507" name="Picture 5" descr="banner_fig_unimes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404813"/>
            <a:ext cx="2228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179388" y="188913"/>
            <a:ext cx="6264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2000" b="1"/>
          </a:p>
        </p:txBody>
      </p:sp>
      <p:sp>
        <p:nvSpPr>
          <p:cNvPr id="21509" name="Espaço Reservado para Rodapé 3"/>
          <p:cNvSpPr txBox="1">
            <a:spLocks noGrp="1"/>
          </p:cNvSpPr>
          <p:nvPr/>
        </p:nvSpPr>
        <p:spPr bwMode="auto">
          <a:xfrm>
            <a:off x="304800" y="6410325"/>
            <a:ext cx="8659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1200" b="1"/>
              <a:t>Orientador: Mestre Paulo Jose Lopes Folgueral                                                                                         Novembro / 2011</a:t>
            </a:r>
            <a:r>
              <a:rPr lang="pt-BR" sz="1200"/>
              <a:t>                                                                                         </a:t>
            </a:r>
          </a:p>
          <a:p>
            <a:endParaRPr lang="pt-BR" sz="1200">
              <a:latin typeface="Georgia" pitchFamily="18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50825" y="260350"/>
            <a:ext cx="648176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/>
              <a:t>Aeroporto de Cumbica: gargalo nas operações logísticas com a chegada de grandes eventos.</a:t>
            </a:r>
          </a:p>
          <a:p>
            <a:pPr>
              <a:spcBef>
                <a:spcPct val="50000"/>
              </a:spcBef>
            </a:pPr>
            <a:endParaRPr lang="pt-BR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Rodapé 3"/>
          <p:cNvSpPr>
            <a:spLocks noGrp="1"/>
          </p:cNvSpPr>
          <p:nvPr>
            <p:ph type="ftr" sz="quarter" idx="11"/>
          </p:nvPr>
        </p:nvSpPr>
        <p:spPr bwMode="auto">
          <a:xfrm>
            <a:off x="323850" y="6491288"/>
            <a:ext cx="8659813" cy="366712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smtClean="0">
              <a:cs typeface="Arial" charset="0"/>
            </a:endParaRPr>
          </a:p>
        </p:txBody>
      </p:sp>
      <p:sp>
        <p:nvSpPr>
          <p:cNvPr id="2253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lvl="3" algn="r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pt-BR" sz="1600" b="1" dirty="0" smtClean="0">
                <a:solidFill>
                  <a:schemeClr val="tx1"/>
                </a:solidFill>
                <a:latin typeface="Arial" charset="0"/>
              </a:rPr>
              <a:t>CAPÍTULO III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endParaRPr lang="pt-BR" sz="2800" dirty="0" smtClean="0">
              <a:solidFill>
                <a:schemeClr val="tx1"/>
              </a:solidFill>
              <a:latin typeface="Arial" charset="0"/>
            </a:endParaRP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pt-BR" sz="2800" dirty="0" smtClean="0">
                <a:solidFill>
                  <a:schemeClr val="tx1"/>
                </a:solidFill>
                <a:latin typeface="Arial" charset="0"/>
              </a:rPr>
              <a:t>OS GRANDES EVENTOS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endParaRPr lang="pt-BR" sz="2800" dirty="0" smtClean="0">
              <a:solidFill>
                <a:schemeClr val="tx1"/>
              </a:solidFill>
              <a:latin typeface="Arial" charset="0"/>
            </a:endParaRP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pt-BR" sz="2800" dirty="0" smtClean="0">
                <a:solidFill>
                  <a:schemeClr val="tx1"/>
                </a:solidFill>
                <a:latin typeface="Arial" charset="0"/>
              </a:rPr>
              <a:t>COPA DO MUNDO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endParaRPr lang="pt-BR" sz="2800" dirty="0" smtClean="0">
              <a:solidFill>
                <a:schemeClr val="tx1"/>
              </a:solidFill>
              <a:latin typeface="Arial" charset="0"/>
            </a:endParaRP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pt-BR" sz="2800" dirty="0" smtClean="0">
                <a:solidFill>
                  <a:schemeClr val="tx1"/>
                </a:solidFill>
                <a:latin typeface="Arial" charset="0"/>
              </a:rPr>
              <a:t>JOGOS OLÍMPICOS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endParaRPr lang="pt-BR" sz="2800" dirty="0" smtClean="0">
              <a:solidFill>
                <a:schemeClr val="tx1"/>
              </a:solidFill>
              <a:latin typeface="Arial" charset="0"/>
            </a:endParaRP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pt-BR" sz="2800" dirty="0" smtClean="0">
                <a:solidFill>
                  <a:schemeClr val="tx1"/>
                </a:solidFill>
                <a:latin typeface="Arial" charset="0"/>
              </a:rPr>
              <a:t>O AEROPORTO E OS GRANDES EVENTOS</a:t>
            </a:r>
          </a:p>
        </p:txBody>
      </p:sp>
      <p:pic>
        <p:nvPicPr>
          <p:cNvPr id="22532" name="Picture 5" descr="banner_fig_unimes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404813"/>
            <a:ext cx="2228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Espaço Reservado para Rodapé 3"/>
          <p:cNvSpPr txBox="1">
            <a:spLocks noGrp="1"/>
          </p:cNvSpPr>
          <p:nvPr/>
        </p:nvSpPr>
        <p:spPr bwMode="auto">
          <a:xfrm>
            <a:off x="250825" y="6381750"/>
            <a:ext cx="8659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 sz="1200"/>
          </a:p>
          <a:p>
            <a:endParaRPr lang="pt-BR" sz="1200">
              <a:latin typeface="Georgia" pitchFamily="18" charset="0"/>
            </a:endParaRPr>
          </a:p>
        </p:txBody>
      </p:sp>
      <p:sp>
        <p:nvSpPr>
          <p:cNvPr id="22534" name="Espaço Reservado para Rodapé 3"/>
          <p:cNvSpPr txBox="1">
            <a:spLocks noGrp="1"/>
          </p:cNvSpPr>
          <p:nvPr/>
        </p:nvSpPr>
        <p:spPr bwMode="auto">
          <a:xfrm>
            <a:off x="304800" y="6410325"/>
            <a:ext cx="8659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1200" b="1"/>
              <a:t>Orientador: Mestre Paulo Jose Lopes Folgueral                                                                                         Novembro / 2011</a:t>
            </a:r>
            <a:r>
              <a:rPr lang="pt-BR" sz="1200"/>
              <a:t>                                                                                         </a:t>
            </a:r>
          </a:p>
          <a:p>
            <a:endParaRPr lang="pt-BR" sz="1200">
              <a:latin typeface="Georgia" pitchFamily="18" charset="0"/>
            </a:endParaRPr>
          </a:p>
        </p:txBody>
      </p:sp>
      <p:sp>
        <p:nvSpPr>
          <p:cNvPr id="22540" name="Text Box 7"/>
          <p:cNvSpPr txBox="1">
            <a:spLocks noChangeArrowheads="1"/>
          </p:cNvSpPr>
          <p:nvPr/>
        </p:nvSpPr>
        <p:spPr bwMode="auto">
          <a:xfrm>
            <a:off x="250825" y="260350"/>
            <a:ext cx="648176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/>
              <a:t>Aeroporto de Cumbica: gargalo nas operações logísticas com a chegada de grandes eventos.</a:t>
            </a:r>
          </a:p>
          <a:p>
            <a:pPr>
              <a:spcBef>
                <a:spcPct val="50000"/>
              </a:spcBef>
            </a:pPr>
            <a:endParaRPr lang="pt-BR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Rodapé 3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8839200" cy="366713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355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 eaLnBrk="1" hangingPunct="1"/>
            <a:endParaRPr lang="pt-BR" dirty="0" smtClean="0"/>
          </a:p>
          <a:p>
            <a:pPr algn="ctr" eaLnBrk="1" hangingPunct="1"/>
            <a:endParaRPr lang="pt-BR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pt-BR" sz="8000" dirty="0" smtClean="0">
                <a:latin typeface="Arial" charset="0"/>
              </a:rPr>
              <a:t>CONCLUSÃO</a:t>
            </a:r>
          </a:p>
        </p:txBody>
      </p:sp>
      <p:pic>
        <p:nvPicPr>
          <p:cNvPr id="23556" name="Picture 5" descr="banner_fig_unimes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404813"/>
            <a:ext cx="2228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Espaço Reservado para Rodapé 3"/>
          <p:cNvSpPr txBox="1">
            <a:spLocks noGrp="1"/>
          </p:cNvSpPr>
          <p:nvPr/>
        </p:nvSpPr>
        <p:spPr bwMode="auto">
          <a:xfrm>
            <a:off x="304800" y="6410325"/>
            <a:ext cx="8659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1200" b="1"/>
              <a:t>Orientador: Mestre Paulo Jose Lopes Folgueral                                                                                         Novembro / 2011</a:t>
            </a:r>
            <a:r>
              <a:rPr lang="pt-BR" sz="1200"/>
              <a:t>                                                                                         </a:t>
            </a:r>
          </a:p>
          <a:p>
            <a:endParaRPr lang="pt-BR" sz="1200">
              <a:latin typeface="Georgia" pitchFamily="18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50825" y="260350"/>
            <a:ext cx="648176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/>
              <a:t>Aeroporto de Cumbica: gargalo nas operações logísticas com a chegada de grandes eventos.</a:t>
            </a:r>
          </a:p>
          <a:p>
            <a:pPr>
              <a:spcBef>
                <a:spcPct val="50000"/>
              </a:spcBef>
            </a:pPr>
            <a:endParaRPr lang="pt-BR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Rodapé 3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8839200" cy="366713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457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r" eaLnBrk="1" hangingPunct="1">
              <a:buFont typeface="Wingdings 2" pitchFamily="18" charset="2"/>
              <a:buNone/>
            </a:pPr>
            <a:endParaRPr lang="pt-BR" dirty="0" smtClean="0"/>
          </a:p>
          <a:p>
            <a:pPr algn="r" eaLnBrk="1" hangingPunct="1">
              <a:buFont typeface="Wingdings 2" pitchFamily="18" charset="2"/>
              <a:buNone/>
            </a:pPr>
            <a:endParaRPr lang="pt-BR" dirty="0" smtClean="0"/>
          </a:p>
          <a:p>
            <a:pPr algn="r" eaLnBrk="1" hangingPunct="1">
              <a:buFont typeface="Wingdings 2" pitchFamily="18" charset="2"/>
              <a:buNone/>
            </a:pPr>
            <a:r>
              <a:rPr lang="pt-BR" sz="3600" b="1" dirty="0" smtClean="0"/>
              <a:t>“ </a:t>
            </a:r>
            <a:r>
              <a:rPr lang="pt-BR" sz="3600" b="1" dirty="0" smtClean="0">
                <a:latin typeface="Arial" charset="0"/>
              </a:rPr>
              <a:t>As falhas dos homens eternizam-se no bronze, as suas virtudes escrevemos na água”. Willian Shakespeare</a:t>
            </a:r>
            <a:r>
              <a:rPr lang="pt-BR" sz="3600" b="1" dirty="0" smtClean="0"/>
              <a:t>.</a:t>
            </a:r>
          </a:p>
        </p:txBody>
      </p:sp>
      <p:pic>
        <p:nvPicPr>
          <p:cNvPr id="24580" name="Picture 5" descr="banner_fig_unimes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404813"/>
            <a:ext cx="2228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Espaço Reservado para Rodapé 3"/>
          <p:cNvSpPr txBox="1">
            <a:spLocks noGrp="1"/>
          </p:cNvSpPr>
          <p:nvPr/>
        </p:nvSpPr>
        <p:spPr bwMode="auto">
          <a:xfrm>
            <a:off x="304800" y="6410325"/>
            <a:ext cx="8659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1200" b="1"/>
              <a:t>Orientador: Mestre Paulo Jose Lopes Folgueral                                                                                         Novembro / 2011</a:t>
            </a:r>
            <a:r>
              <a:rPr lang="pt-BR" sz="1200"/>
              <a:t>                                                                                         </a:t>
            </a:r>
          </a:p>
          <a:p>
            <a:endParaRPr lang="pt-BR" sz="1200">
              <a:latin typeface="Georgia" pitchFamily="18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50825" y="260350"/>
            <a:ext cx="648176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/>
              <a:t>Aeroporto de Cumbica: gargalo nas operações logísticas com a chegada de grandes eventos.</a:t>
            </a:r>
          </a:p>
          <a:p>
            <a:pPr>
              <a:spcBef>
                <a:spcPct val="50000"/>
              </a:spcBef>
            </a:pPr>
            <a:endParaRPr lang="pt-BR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304</TotalTime>
  <Words>385</Words>
  <Application>Microsoft Office PowerPoint</Application>
  <PresentationFormat>Apresentação na tela (4:3)</PresentationFormat>
  <Paragraphs>116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Cívico</vt:lpstr>
      <vt:lpstr>TEMA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Aeroporto de Cumbica: gargalo nas operações logísticas com a chegada de grandes eventos</dc:title>
  <dc:creator>Vinícius</dc:creator>
  <cp:lastModifiedBy>computador</cp:lastModifiedBy>
  <cp:revision>35</cp:revision>
  <dcterms:created xsi:type="dcterms:W3CDTF">2011-10-24T23:15:09Z</dcterms:created>
  <dcterms:modified xsi:type="dcterms:W3CDTF">2011-11-04T15:20:51Z</dcterms:modified>
</cp:coreProperties>
</file>